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62" r:id="rId4"/>
    <p:sldId id="258" r:id="rId5"/>
    <p:sldId id="259" r:id="rId6"/>
    <p:sldId id="260" r:id="rId7"/>
  </p:sldIdLst>
  <p:sldSz cx="32918400" cy="219456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808" y="32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72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4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1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88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6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32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04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76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1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0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Bullets/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45920" y="878842"/>
            <a:ext cx="29718301" cy="3657600"/>
          </a:xfrm>
          <a:prstGeom prst="rect">
            <a:avLst/>
          </a:prstGeom>
        </p:spPr>
        <p:txBody>
          <a:bodyPr lIns="313479" tIns="156741" rIns="313479" bIns="156741" anchor="ctr" anchorCtr="0"/>
          <a:lstStyle>
            <a:lvl1pPr>
              <a:defRPr sz="13500" cap="none">
                <a:solidFill>
                  <a:srgbClr val="113675"/>
                </a:solidFill>
              </a:defRPr>
            </a:lvl1pPr>
          </a:lstStyle>
          <a:p>
            <a:r>
              <a:rPr lang="en-US" dirty="0" smtClean="0"/>
              <a:t>Enter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645917" y="4536443"/>
            <a:ext cx="29718306" cy="15067280"/>
          </a:xfrm>
          <a:prstGeom prst="rect">
            <a:avLst/>
          </a:prstGeom>
        </p:spPr>
        <p:txBody>
          <a:bodyPr lIns="313479" tIns="156741" rIns="313479" bIns="156741"/>
          <a:lstStyle>
            <a:lvl1pPr marL="1175553" indent="-1175553">
              <a:buSzPct val="100000"/>
              <a:buFont typeface="Arial"/>
              <a:buChar char="•"/>
              <a:defRPr sz="9500"/>
            </a:lvl1pPr>
            <a:lvl2pPr>
              <a:defRPr sz="7800"/>
            </a:lvl2pPr>
            <a:lvl3pPr>
              <a:defRPr sz="7800"/>
            </a:lvl3pPr>
            <a:lvl4pPr>
              <a:defRPr sz="7800"/>
            </a:lvl4pPr>
            <a:lvl5pPr>
              <a:defRPr sz="78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dirty="0" smtClean="0"/>
              <a:t>Enter Bullet/Content</a:t>
            </a:r>
          </a:p>
          <a:p>
            <a:pPr lvl="0"/>
            <a:r>
              <a:rPr lang="en-US" dirty="0" smtClean="0"/>
              <a:t>Enter Bullet/Content</a:t>
            </a:r>
          </a:p>
          <a:p>
            <a:pPr lvl="0"/>
            <a:r>
              <a:rPr lang="en-US" dirty="0" smtClean="0"/>
              <a:t>Enter Bullet/Content</a:t>
            </a:r>
          </a:p>
          <a:p>
            <a:pPr lvl="0"/>
            <a:r>
              <a:rPr lang="en-US" dirty="0" smtClean="0"/>
              <a:t>Enter Bullet/Content</a:t>
            </a:r>
          </a:p>
          <a:p>
            <a:pPr lvl="0"/>
            <a:r>
              <a:rPr lang="en-US" dirty="0" smtClean="0"/>
              <a:t>Enter Bullet/Content</a:t>
            </a:r>
          </a:p>
          <a:p>
            <a:pPr lvl="0"/>
            <a:r>
              <a:rPr lang="en-US" dirty="0" smtClean="0"/>
              <a:t>Enter Bullet/Content</a:t>
            </a:r>
          </a:p>
        </p:txBody>
      </p:sp>
    </p:spTree>
    <p:extLst>
      <p:ext uri="{BB962C8B-B14F-4D97-AF65-F5344CB8AC3E}">
        <p14:creationId xmlns:p14="http://schemas.microsoft.com/office/powerpoint/2010/main" val="206012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3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7202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34405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1607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8810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36013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3215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0418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376209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5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2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2"/>
          </a:xfrm>
        </p:spPr>
        <p:txBody>
          <a:bodyPr/>
          <a:lstStyle>
            <a:lvl1pPr>
              <a:defRPr sz="10200"/>
            </a:lvl1pPr>
            <a:lvl2pPr>
              <a:defRPr sz="8800"/>
            </a:lvl2pPr>
            <a:lvl3pPr>
              <a:defRPr sz="73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8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4912362"/>
            <a:ext cx="14544677" cy="2047238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026" indent="0">
              <a:buNone/>
              <a:defRPr sz="7300" b="1"/>
            </a:lvl2pPr>
            <a:lvl3pPr marL="3344052" indent="0">
              <a:buNone/>
              <a:defRPr sz="6600" b="1"/>
            </a:lvl3pPr>
            <a:lvl4pPr marL="5016078" indent="0">
              <a:buNone/>
              <a:defRPr sz="5900" b="1"/>
            </a:lvl4pPr>
            <a:lvl5pPr marL="6688104" indent="0">
              <a:buNone/>
              <a:defRPr sz="5900" b="1"/>
            </a:lvl5pPr>
            <a:lvl6pPr marL="8360131" indent="0">
              <a:buNone/>
              <a:defRPr sz="5900" b="1"/>
            </a:lvl6pPr>
            <a:lvl7pPr marL="10032157" indent="0">
              <a:buNone/>
              <a:defRPr sz="5900" b="1"/>
            </a:lvl7pPr>
            <a:lvl8pPr marL="11704183" indent="0">
              <a:buNone/>
              <a:defRPr sz="5900" b="1"/>
            </a:lvl8pPr>
            <a:lvl9pPr marL="13376209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6959600"/>
            <a:ext cx="14544677" cy="1264412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800" b="1"/>
            </a:lvl1pPr>
            <a:lvl2pPr marL="1672026" indent="0">
              <a:buNone/>
              <a:defRPr sz="7300" b="1"/>
            </a:lvl2pPr>
            <a:lvl3pPr marL="3344052" indent="0">
              <a:buNone/>
              <a:defRPr sz="6600" b="1"/>
            </a:lvl3pPr>
            <a:lvl4pPr marL="5016078" indent="0">
              <a:buNone/>
              <a:defRPr sz="5900" b="1"/>
            </a:lvl4pPr>
            <a:lvl5pPr marL="6688104" indent="0">
              <a:buNone/>
              <a:defRPr sz="5900" b="1"/>
            </a:lvl5pPr>
            <a:lvl6pPr marL="8360131" indent="0">
              <a:buNone/>
              <a:defRPr sz="5900" b="1"/>
            </a:lvl6pPr>
            <a:lvl7pPr marL="10032157" indent="0">
              <a:buNone/>
              <a:defRPr sz="5900" b="1"/>
            </a:lvl7pPr>
            <a:lvl8pPr marL="11704183" indent="0">
              <a:buNone/>
              <a:defRPr sz="5900" b="1"/>
            </a:lvl8pPr>
            <a:lvl9pPr marL="13376209" indent="0">
              <a:buNone/>
              <a:defRPr sz="5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800"/>
            </a:lvl1pPr>
            <a:lvl2pPr>
              <a:defRPr sz="73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9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873760"/>
            <a:ext cx="10829927" cy="371856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700"/>
            </a:lvl1pPr>
            <a:lvl2pPr>
              <a:defRPr sz="10200"/>
            </a:lvl2pPr>
            <a:lvl3pPr>
              <a:defRPr sz="88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4592321"/>
            <a:ext cx="10829927" cy="15011402"/>
          </a:xfrm>
        </p:spPr>
        <p:txBody>
          <a:bodyPr/>
          <a:lstStyle>
            <a:lvl1pPr marL="0" indent="0">
              <a:buNone/>
              <a:defRPr sz="5100"/>
            </a:lvl1pPr>
            <a:lvl2pPr marL="1672026" indent="0">
              <a:buNone/>
              <a:defRPr sz="4400"/>
            </a:lvl2pPr>
            <a:lvl3pPr marL="3344052" indent="0">
              <a:buNone/>
              <a:defRPr sz="3700"/>
            </a:lvl3pPr>
            <a:lvl4pPr marL="5016078" indent="0">
              <a:buNone/>
              <a:defRPr sz="3300"/>
            </a:lvl4pPr>
            <a:lvl5pPr marL="6688104" indent="0">
              <a:buNone/>
              <a:defRPr sz="3300"/>
            </a:lvl5pPr>
            <a:lvl6pPr marL="8360131" indent="0">
              <a:buNone/>
              <a:defRPr sz="3300"/>
            </a:lvl6pPr>
            <a:lvl7pPr marL="10032157" indent="0">
              <a:buNone/>
              <a:defRPr sz="3300"/>
            </a:lvl7pPr>
            <a:lvl8pPr marL="11704183" indent="0">
              <a:buNone/>
              <a:defRPr sz="3300"/>
            </a:lvl8pPr>
            <a:lvl9pPr marL="1337620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1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700"/>
            </a:lvl1pPr>
            <a:lvl2pPr marL="1672026" indent="0">
              <a:buNone/>
              <a:defRPr sz="10200"/>
            </a:lvl2pPr>
            <a:lvl3pPr marL="3344052" indent="0">
              <a:buNone/>
              <a:defRPr sz="8800"/>
            </a:lvl3pPr>
            <a:lvl4pPr marL="5016078" indent="0">
              <a:buNone/>
              <a:defRPr sz="7300"/>
            </a:lvl4pPr>
            <a:lvl5pPr marL="6688104" indent="0">
              <a:buNone/>
              <a:defRPr sz="7300"/>
            </a:lvl5pPr>
            <a:lvl6pPr marL="8360131" indent="0">
              <a:buNone/>
              <a:defRPr sz="7300"/>
            </a:lvl6pPr>
            <a:lvl7pPr marL="10032157" indent="0">
              <a:buNone/>
              <a:defRPr sz="7300"/>
            </a:lvl7pPr>
            <a:lvl8pPr marL="11704183" indent="0">
              <a:buNone/>
              <a:defRPr sz="7300"/>
            </a:lvl8pPr>
            <a:lvl9pPr marL="13376209" indent="0">
              <a:buNone/>
              <a:defRPr sz="73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5100"/>
            </a:lvl1pPr>
            <a:lvl2pPr marL="1672026" indent="0">
              <a:buNone/>
              <a:defRPr sz="4400"/>
            </a:lvl2pPr>
            <a:lvl3pPr marL="3344052" indent="0">
              <a:buNone/>
              <a:defRPr sz="3700"/>
            </a:lvl3pPr>
            <a:lvl4pPr marL="5016078" indent="0">
              <a:buNone/>
              <a:defRPr sz="3300"/>
            </a:lvl4pPr>
            <a:lvl5pPr marL="6688104" indent="0">
              <a:buNone/>
              <a:defRPr sz="3300"/>
            </a:lvl5pPr>
            <a:lvl6pPr marL="8360131" indent="0">
              <a:buNone/>
              <a:defRPr sz="3300"/>
            </a:lvl6pPr>
            <a:lvl7pPr marL="10032157" indent="0">
              <a:buNone/>
              <a:defRPr sz="3300"/>
            </a:lvl7pPr>
            <a:lvl8pPr marL="11704183" indent="0">
              <a:buNone/>
              <a:defRPr sz="3300"/>
            </a:lvl8pPr>
            <a:lvl9pPr marL="13376209" indent="0">
              <a:buNone/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5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34405" tIns="167203" rIns="334405" bIns="16720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</p:spPr>
        <p:txBody>
          <a:bodyPr vert="horz" lIns="334405" tIns="167203" rIns="334405" bIns="1672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D6C89-C101-6644-85BE-B10EEB1173F8}" type="datetimeFigureOut">
              <a:rPr lang="en-US" smtClean="0"/>
              <a:t>5/25/16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34405" tIns="167203" rIns="334405" bIns="167203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EEE7-514A-B048-8C7C-75D5AA0E03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0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RIPE 72 IPv6 WG</a:t>
            </a:r>
            <a:br>
              <a:rPr lang="en-US" dirty="0" smtClean="0"/>
            </a:br>
            <a:r>
              <a:rPr lang="en-US" dirty="0" smtClean="0"/>
              <a:t>Community Wi-Fi and IPv6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Jason Brzozowski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8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IETF I-</a:t>
            </a:r>
            <a:r>
              <a:rPr lang="en-US" dirty="0"/>
              <a:t>D  draft-ietf-v6ops-unique-ipv6-prefix-per-</a:t>
            </a:r>
            <a:r>
              <a:rPr lang="en-US" dirty="0" smtClean="0"/>
              <a:t>host</a:t>
            </a:r>
            <a:endParaRPr lang="en-US" dirty="0" smtClean="0"/>
          </a:p>
          <a:p>
            <a:r>
              <a:rPr lang="en-US" dirty="0" smtClean="0"/>
              <a:t>Initially </a:t>
            </a:r>
            <a:r>
              <a:rPr lang="en-US" dirty="0" smtClean="0"/>
              <a:t>to deploy IPv6 support for community Wi-Fi</a:t>
            </a:r>
          </a:p>
          <a:p>
            <a:pPr lvl="1"/>
            <a:r>
              <a:rPr lang="en-US" dirty="0" smtClean="0"/>
              <a:t>Applies to other environments including environments where shared media is utilized</a:t>
            </a:r>
          </a:p>
          <a:p>
            <a:r>
              <a:rPr lang="en-US" dirty="0" smtClean="0"/>
              <a:t>Focus on IPv6 only for UE</a:t>
            </a:r>
          </a:p>
          <a:p>
            <a:pPr lvl="1"/>
            <a:r>
              <a:rPr lang="en-US" dirty="0" smtClean="0"/>
              <a:t>And IPv6 for the underlying transport</a:t>
            </a:r>
          </a:p>
          <a:p>
            <a:r>
              <a:rPr lang="en-US" dirty="0" smtClean="0"/>
              <a:t>Ensure there is no impact to network performance care of IPv6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6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1500" cap="all" dirty="0" smtClean="0">
                <a:solidFill>
                  <a:schemeClr val="tx1"/>
                </a:solidFill>
              </a:rPr>
              <a:t>Community Wi-Fi and IPv6</a:t>
            </a:r>
            <a:endParaRPr lang="en-US" sz="11500" cap="all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25057457" y="5652129"/>
            <a:ext cx="7037850" cy="4251754"/>
          </a:xfrm>
          <a:prstGeom prst="cloud">
            <a:avLst/>
          </a:prstGeom>
          <a:gradFill flip="none" rotWithShape="1">
            <a:gsLst>
              <a:gs pos="50000">
                <a:srgbClr val="660066">
                  <a:alpha val="50000"/>
                </a:srgbClr>
              </a:gs>
              <a:gs pos="100000">
                <a:srgbClr val="FFFFFF">
                  <a:alpha val="50000"/>
                </a:srgbClr>
              </a:gs>
            </a:gsLst>
            <a:lin ang="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3479" tIns="156741" rIns="313479" bIns="156741" anchor="ctr" anchorCtr="1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6276" y="6724523"/>
            <a:ext cx="7143590" cy="4346083"/>
          </a:xfrm>
          <a:prstGeom prst="rect">
            <a:avLst/>
          </a:prstGeom>
          <a:noFill/>
          <a:ln w="50800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3479" tIns="156741" rIns="313479" bIns="156741" rtlCol="0" anchor="ctr"/>
          <a:lstStyle/>
          <a:p>
            <a:pPr algn="ctr"/>
            <a:endParaRPr lang="en-US" dirty="0"/>
          </a:p>
        </p:txBody>
      </p:sp>
      <p:pic>
        <p:nvPicPr>
          <p:cNvPr id="28" name="Picture 27" descr="j042478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35" y="7147837"/>
            <a:ext cx="1636176" cy="1424896"/>
          </a:xfrm>
          <a:prstGeom prst="rect">
            <a:avLst/>
          </a:prstGeom>
        </p:spPr>
      </p:pic>
      <p:sp>
        <p:nvSpPr>
          <p:cNvPr id="35" name="Right Arrow 34"/>
          <p:cNvSpPr/>
          <p:nvPr/>
        </p:nvSpPr>
        <p:spPr>
          <a:xfrm>
            <a:off x="2859787" y="7394645"/>
            <a:ext cx="4091372" cy="725213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3479" tIns="156741" rIns="313479" bIns="156741"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Private SSID</a:t>
            </a:r>
            <a:endParaRPr lang="en-US" sz="4400" b="1" dirty="0">
              <a:solidFill>
                <a:schemeClr val="bg1"/>
              </a:solidFill>
            </a:endParaRPr>
          </a:p>
        </p:txBody>
      </p:sp>
      <p:cxnSp>
        <p:nvCxnSpPr>
          <p:cNvPr id="100" name="Straight Connector 99"/>
          <p:cNvCxnSpPr>
            <a:stCxn id="35" idx="3"/>
            <a:endCxn id="10" idx="2"/>
          </p:cNvCxnSpPr>
          <p:nvPr/>
        </p:nvCxnSpPr>
        <p:spPr>
          <a:xfrm>
            <a:off x="6951158" y="7757253"/>
            <a:ext cx="18128129" cy="20758"/>
          </a:xfrm>
          <a:prstGeom prst="line">
            <a:avLst/>
          </a:prstGeom>
          <a:ln w="50800">
            <a:solidFill>
              <a:srgbClr val="66006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6092022" y="6556909"/>
            <a:ext cx="4515792" cy="1332206"/>
          </a:xfrm>
          <a:prstGeom prst="rect">
            <a:avLst/>
          </a:prstGeom>
          <a:noFill/>
        </p:spPr>
        <p:txBody>
          <a:bodyPr wrap="none" lIns="313479" tIns="156741" rIns="313479" bIns="156741">
            <a:spAutoFit/>
          </a:bodyPr>
          <a:lstStyle/>
          <a:p>
            <a:pPr algn="ctr"/>
            <a:r>
              <a:rPr lang="en-US" b="1" dirty="0" smtClean="0">
                <a:ln w="12700">
                  <a:noFill/>
                  <a:prstDash val="solid"/>
                </a:ln>
                <a:solidFill>
                  <a:srgbClr val="660066"/>
                </a:solidFill>
              </a:rPr>
              <a:t>Broadband</a:t>
            </a:r>
            <a:endParaRPr lang="en-US" b="1" dirty="0">
              <a:ln w="12700">
                <a:noFill/>
                <a:prstDash val="solid"/>
              </a:ln>
              <a:solidFill>
                <a:srgbClr val="66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67107" y="6724523"/>
            <a:ext cx="3579028" cy="44891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4400" dirty="0" smtClean="0"/>
              <a:t>Access Network (CMTS)</a:t>
            </a:r>
            <a:endParaRPr lang="en-US" sz="4400" dirty="0"/>
          </a:p>
        </p:txBody>
      </p:sp>
      <p:sp>
        <p:nvSpPr>
          <p:cNvPr id="29" name="Rectangle 28"/>
          <p:cNvSpPr/>
          <p:nvPr/>
        </p:nvSpPr>
        <p:spPr>
          <a:xfrm>
            <a:off x="16508174" y="13842558"/>
            <a:ext cx="3579028" cy="44891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4400" dirty="0" smtClean="0"/>
              <a:t>Wi-Fi Aggregator</a:t>
            </a:r>
            <a:endParaRPr lang="en-US" sz="4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7619866" y="9005297"/>
            <a:ext cx="8888308" cy="4837261"/>
          </a:xfrm>
          <a:prstGeom prst="line">
            <a:avLst/>
          </a:prstGeom>
          <a:ln w="203200">
            <a:solidFill>
              <a:srgbClr val="0000FF">
                <a:alpha val="95000"/>
              </a:srgb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1"/>
          </p:cNvCxnSpPr>
          <p:nvPr/>
        </p:nvCxnSpPr>
        <p:spPr>
          <a:xfrm flipV="1">
            <a:off x="20087202" y="9899356"/>
            <a:ext cx="8489180" cy="3943202"/>
          </a:xfrm>
          <a:prstGeom prst="line">
            <a:avLst/>
          </a:prstGeom>
          <a:ln w="50800">
            <a:solidFill>
              <a:srgbClr val="66006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602842" y="9005297"/>
            <a:ext cx="8905332" cy="4837261"/>
          </a:xfrm>
          <a:prstGeom prst="line">
            <a:avLst/>
          </a:prstGeom>
          <a:ln w="101600">
            <a:solidFill>
              <a:srgbClr val="660066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ight Arrow 42"/>
          <p:cNvSpPr/>
          <p:nvPr/>
        </p:nvSpPr>
        <p:spPr>
          <a:xfrm rot="1727928">
            <a:off x="2781449" y="9184865"/>
            <a:ext cx="4091372" cy="725213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13479" tIns="156741" rIns="313479" bIns="156741"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Public SSID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14845896" y="9903884"/>
            <a:ext cx="5241306" cy="318073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IPv6 only transport</a:t>
            </a:r>
            <a:endParaRPr lang="en-US" sz="5400" dirty="0"/>
          </a:p>
        </p:txBody>
      </p:sp>
      <p:sp>
        <p:nvSpPr>
          <p:cNvPr id="46" name="Oval Callout 45"/>
          <p:cNvSpPr/>
          <p:nvPr/>
        </p:nvSpPr>
        <p:spPr>
          <a:xfrm>
            <a:off x="8879312" y="12673208"/>
            <a:ext cx="5241306" cy="3180736"/>
          </a:xfrm>
          <a:prstGeom prst="wedgeEllipseCallout">
            <a:avLst>
              <a:gd name="adj1" fmla="val 25425"/>
              <a:gd name="adj2" fmla="val -742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Dual stack Wi-Fi</a:t>
            </a:r>
            <a:endParaRPr lang="en-US" sz="5400" dirty="0"/>
          </a:p>
        </p:txBody>
      </p:sp>
      <p:pic>
        <p:nvPicPr>
          <p:cNvPr id="47" name="Picture 46" descr="j042478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35" y="7860285"/>
            <a:ext cx="1636176" cy="1424896"/>
          </a:xfrm>
          <a:prstGeom prst="rect">
            <a:avLst/>
          </a:prstGeom>
        </p:spPr>
      </p:pic>
      <p:sp>
        <p:nvSpPr>
          <p:cNvPr id="48" name="Oval Callout 47"/>
          <p:cNvSpPr/>
          <p:nvPr/>
        </p:nvSpPr>
        <p:spPr>
          <a:xfrm>
            <a:off x="239132" y="10850709"/>
            <a:ext cx="5241306" cy="3180736"/>
          </a:xfrm>
          <a:prstGeom prst="wedgeEllipseCallout">
            <a:avLst>
              <a:gd name="adj1" fmla="val -20833"/>
              <a:gd name="adj2" fmla="val -1044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Dual stack Wi-Fi</a:t>
            </a:r>
            <a:endParaRPr lang="en-US" sz="5400" dirty="0"/>
          </a:p>
        </p:txBody>
      </p:sp>
      <p:sp>
        <p:nvSpPr>
          <p:cNvPr id="49" name="Oval Callout 48"/>
          <p:cNvSpPr/>
          <p:nvPr/>
        </p:nvSpPr>
        <p:spPr>
          <a:xfrm>
            <a:off x="200136" y="10869069"/>
            <a:ext cx="5241306" cy="3180736"/>
          </a:xfrm>
          <a:prstGeom prst="wedgeEllipseCallout">
            <a:avLst>
              <a:gd name="adj1" fmla="val 27627"/>
              <a:gd name="adj2" fmla="val -935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Unique IPv6 /64 (not PD)</a:t>
            </a:r>
            <a:endParaRPr lang="en-US" sz="5400" dirty="0"/>
          </a:p>
        </p:txBody>
      </p:sp>
      <p:sp>
        <p:nvSpPr>
          <p:cNvPr id="50" name="Oval Callout 49"/>
          <p:cNvSpPr/>
          <p:nvPr/>
        </p:nvSpPr>
        <p:spPr>
          <a:xfrm>
            <a:off x="2859787" y="3967101"/>
            <a:ext cx="5241306" cy="318073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IPv6 only transport</a:t>
            </a:r>
            <a:endParaRPr lang="en-US" sz="5400" dirty="0"/>
          </a:p>
        </p:txBody>
      </p:sp>
      <p:sp>
        <p:nvSpPr>
          <p:cNvPr id="51" name="Oval Callout 50"/>
          <p:cNvSpPr/>
          <p:nvPr/>
        </p:nvSpPr>
        <p:spPr>
          <a:xfrm>
            <a:off x="2868586" y="3967101"/>
            <a:ext cx="5241306" cy="3180736"/>
          </a:xfrm>
          <a:prstGeom prst="wedgeEllipseCallout">
            <a:avLst>
              <a:gd name="adj1" fmla="val -64888"/>
              <a:gd name="adj2" fmla="val 528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Single broadband /64 (via PD)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7369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Leveraging unique IPv6 prefixes per device</a:t>
            </a:r>
          </a:p>
          <a:p>
            <a:pPr lvl="1"/>
            <a:r>
              <a:rPr lang="en-US" dirty="0" smtClean="0"/>
              <a:t>/64</a:t>
            </a:r>
          </a:p>
          <a:p>
            <a:r>
              <a:rPr lang="en-US" dirty="0" smtClean="0"/>
              <a:t>Maximize coverage for IPv6 only</a:t>
            </a:r>
          </a:p>
          <a:p>
            <a:pPr lvl="1"/>
            <a:r>
              <a:rPr lang="en-US" dirty="0" smtClean="0"/>
              <a:t>IPv4 is out of scope but is present</a:t>
            </a:r>
          </a:p>
          <a:p>
            <a:r>
              <a:rPr lang="en-US" dirty="0" smtClean="0"/>
              <a:t>Addressing</a:t>
            </a:r>
          </a:p>
          <a:p>
            <a:pPr lvl="1"/>
            <a:r>
              <a:rPr lang="en-US" dirty="0" smtClean="0"/>
              <a:t>SLAAC</a:t>
            </a:r>
          </a:p>
          <a:p>
            <a:pPr lvl="1"/>
            <a:r>
              <a:rPr lang="en-US" dirty="0" smtClean="0"/>
              <a:t>Privacy and temporary addressing</a:t>
            </a:r>
          </a:p>
          <a:p>
            <a:pPr lvl="1"/>
            <a:r>
              <a:rPr lang="en-US" dirty="0" smtClean="0"/>
              <a:t>No stateful DHCPv6 for address assignment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RDNSS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tateless DHCPv6</a:t>
            </a:r>
          </a:p>
          <a:p>
            <a:r>
              <a:rPr lang="en-US" dirty="0" smtClean="0"/>
              <a:t>Initially focused on hosts, not routers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3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Plumbing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IPv6 Router Discovery</a:t>
            </a:r>
          </a:p>
          <a:p>
            <a:pPr lvl="1"/>
            <a:r>
              <a:rPr lang="en-US" dirty="0" smtClean="0"/>
              <a:t>Ensure widest range of compatibility for Wi-Fi capable devices</a:t>
            </a:r>
          </a:p>
          <a:p>
            <a:pPr lvl="1"/>
            <a:r>
              <a:rPr lang="en-US" dirty="0" smtClean="0"/>
              <a:t>Leverage RDNSS [RFC6106] to enable IPv6 only experiences</a:t>
            </a:r>
          </a:p>
          <a:p>
            <a:r>
              <a:rPr lang="en-US" dirty="0" smtClean="0"/>
              <a:t>IPv6 Neighbor Discovery</a:t>
            </a:r>
          </a:p>
          <a:p>
            <a:pPr lvl="1"/>
            <a:r>
              <a:rPr lang="en-US" dirty="0" smtClean="0"/>
              <a:t>Minimize impact of link local communication impact to Wi-Fi (access) network</a:t>
            </a:r>
          </a:p>
          <a:p>
            <a:pPr lvl="1"/>
            <a:r>
              <a:rPr lang="en-US" dirty="0" smtClean="0"/>
              <a:t>See I-D for specific attributes and configuration options</a:t>
            </a:r>
          </a:p>
          <a:p>
            <a:r>
              <a:rPr lang="en-US" dirty="0" smtClean="0"/>
              <a:t>Overarching objective is an IPv6 only experience</a:t>
            </a:r>
          </a:p>
        </p:txBody>
      </p:sp>
    </p:spTree>
    <p:extLst>
      <p:ext uri="{BB962C8B-B14F-4D97-AF65-F5344CB8AC3E}">
        <p14:creationId xmlns:p14="http://schemas.microsoft.com/office/powerpoint/2010/main" val="328928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comments and edits based on WG feedback to date</a:t>
            </a:r>
          </a:p>
          <a:p>
            <a:r>
              <a:rPr lang="en-US" dirty="0" smtClean="0"/>
              <a:t>Update based on initial trials and deployment</a:t>
            </a:r>
          </a:p>
          <a:p>
            <a:r>
              <a:rPr lang="en-US" dirty="0" smtClean="0"/>
              <a:t>Post initial deployment assess support for IPv6 prefix delegation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5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112</TotalTime>
  <Words>257</Words>
  <Application>Microsoft Macintosh PowerPoint</Application>
  <PresentationFormat>Custom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RIPE 72 IPv6 WG Community Wi-Fi and IPv6</vt:lpstr>
      <vt:lpstr>Background</vt:lpstr>
      <vt:lpstr>Community Wi-Fi and IPv6</vt:lpstr>
      <vt:lpstr>Overview</vt:lpstr>
      <vt:lpstr>IPv6 Plumbing</vt:lpstr>
      <vt:lpstr>Futures</vt:lpstr>
    </vt:vector>
  </TitlesOfParts>
  <Company>JJMB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draft-ietf-v6ops-host-addr-availability</dc:title>
  <dc:creator>John Jason Brzozowski</dc:creator>
  <cp:lastModifiedBy>John Jason Brzozowski</cp:lastModifiedBy>
  <cp:revision>11</cp:revision>
  <dcterms:created xsi:type="dcterms:W3CDTF">2015-11-01T16:00:50Z</dcterms:created>
  <dcterms:modified xsi:type="dcterms:W3CDTF">2016-05-25T10:11:19Z</dcterms:modified>
</cp:coreProperties>
</file>