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62" r:id="rId2"/>
    <p:sldId id="263" r:id="rId3"/>
    <p:sldId id="264" r:id="rId4"/>
    <p:sldId id="266" r:id="rId5"/>
    <p:sldId id="269" r:id="rId6"/>
    <p:sldId id="268" r:id="rId7"/>
    <p:sldId id="270" r:id="rId8"/>
    <p:sldId id="271" r:id="rId9"/>
    <p:sldId id="272" r:id="rId10"/>
    <p:sldId id="273" r:id="rId11"/>
    <p:sldId id="279" r:id="rId12"/>
    <p:sldId id="274" r:id="rId13"/>
    <p:sldId id="275" r:id="rId14"/>
    <p:sldId id="276" r:id="rId15"/>
    <p:sldId id="277" r:id="rId16"/>
    <p:sldId id="278" r:id="rId17"/>
    <p:sldId id="280" r:id="rId18"/>
    <p:sldId id="281" r:id="rId19"/>
    <p:sldId id="282" r:id="rId20"/>
    <p:sldId id="283" r:id="rId21"/>
    <p:sldId id="284" r:id="rId22"/>
    <p:sldId id="287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8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4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62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50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25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12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99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56BF8C6-D3B0-C747-B751-A60BF4811A5B}">
          <p14:sldIdLst>
            <p14:sldId id="262"/>
            <p14:sldId id="263"/>
            <p14:sldId id="264"/>
            <p14:sldId id="266"/>
            <p14:sldId id="269"/>
            <p14:sldId id="268"/>
            <p14:sldId id="270"/>
            <p14:sldId id="271"/>
            <p14:sldId id="272"/>
            <p14:sldId id="273"/>
            <p14:sldId id="279"/>
            <p14:sldId id="274"/>
            <p14:sldId id="275"/>
            <p14:sldId id="276"/>
            <p14:sldId id="277"/>
            <p14:sldId id="278"/>
            <p14:sldId id="280"/>
            <p14:sldId id="281"/>
            <p14:sldId id="282"/>
            <p14:sldId id="283"/>
            <p14:sldId id="284"/>
            <p14:sldId id="287"/>
            <p14:sldId id="28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clrMru>
    <a:srgbClr val="FFFFFF"/>
    <a:srgbClr val="AFAFAF"/>
    <a:srgbClr val="E1E1E1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8" autoAdjust="0"/>
    <p:restoredTop sz="81844" autoAdjust="0"/>
  </p:normalViewPr>
  <p:slideViewPr>
    <p:cSldViewPr snapToGrid="0" snapToObjects="1">
      <p:cViewPr varScale="1">
        <p:scale>
          <a:sx n="126" d="100"/>
          <a:sy n="126" d="100"/>
        </p:scale>
        <p:origin x="-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21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8CFFC-F077-6B41-A64D-700F721497D7}" type="datetimeFigureOut">
              <a:rPr lang="en-US" smtClean="0"/>
              <a:t>5/25/16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4173D-2DA4-E949-8451-1AF2F490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86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4ED66-9429-0546-A8C9-28F36F277B00}" type="datetimeFigureOut">
              <a:rPr lang="en-US" smtClean="0"/>
              <a:t>5/25/16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DB824-4ED6-124D-A8AC-1BDBCDB88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1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87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45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baseline="0" dirty="0" smtClean="0"/>
              <a:t>BGP Transitive Attributes – unknown attributes might be forwarded from the dark far corners of the Internet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Error handling: Cisco/Juniper might not allow to create negative tests.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(BGP example) Some errors require the DUT to correct the update or ignore or close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5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baseline="0" dirty="0" smtClean="0"/>
              <a:t>Unfortunately no Open Source Alternative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Market too small?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Pro: 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Not just testing RFC – very thorough test of CLI as well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 smtClean="0"/>
              <a:t>We execute </a:t>
            </a:r>
            <a:r>
              <a:rPr lang="en-US" baseline="0" dirty="0" err="1" smtClean="0"/>
              <a:t>approx</a:t>
            </a:r>
            <a:r>
              <a:rPr lang="en-US" baseline="0" dirty="0" smtClean="0"/>
              <a:t> 2300 Test cases across different protocols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 smtClean="0"/>
              <a:t>Each test requires different </a:t>
            </a:r>
            <a:r>
              <a:rPr lang="en-US" baseline="0" dirty="0" err="1" smtClean="0"/>
              <a:t>config</a:t>
            </a:r>
            <a:r>
              <a:rPr lang="en-US" baseline="0" dirty="0" smtClean="0"/>
              <a:t> or topology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Great test coverage on functionality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Includes negative tests as well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Cons: 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Expensive to buy and expensive to keep up to date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Slow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Difficult to set up – not click and run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Can’t share full failure logs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 smtClean="0"/>
              <a:t>Test method is the Ixia knowhow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 smtClean="0"/>
              <a:t>All we can share on pass/failed tests is seen in this spreadsheet: </a:t>
            </a:r>
            <a:r>
              <a:rPr lang="en-US" baseline="0" dirty="0" err="1" smtClean="0"/>
              <a:t>Testnumber</a:t>
            </a:r>
            <a:r>
              <a:rPr lang="en-US" baseline="0" dirty="0" smtClean="0"/>
              <a:t>, result, RFC and summary</a:t>
            </a:r>
          </a:p>
          <a:p>
            <a:pPr marL="628650" lvl="1" indent="-171450">
              <a:buFont typeface="Arial"/>
              <a:buChar char="•"/>
            </a:pPr>
            <a:endParaRPr lang="en-US" baseline="0" dirty="0" smtClean="0"/>
          </a:p>
          <a:p>
            <a:pPr marL="457200" lvl="1" indent="0">
              <a:buFont typeface="Arial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5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baseline="0" dirty="0" smtClean="0"/>
              <a:t>Basic Function of a </a:t>
            </a:r>
            <a:r>
              <a:rPr lang="en-US" baseline="0" dirty="0" err="1" smtClean="0"/>
              <a:t>Fuzzer</a:t>
            </a:r>
            <a:r>
              <a:rPr lang="en-US" baseline="0" dirty="0" smtClean="0"/>
              <a:t>: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attacks the System with malformed packets. 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Good </a:t>
            </a:r>
            <a:r>
              <a:rPr lang="en-US" baseline="0" dirty="0" err="1" smtClean="0"/>
              <a:t>Fuzzer</a:t>
            </a:r>
            <a:r>
              <a:rPr lang="en-US" baseline="0" dirty="0" smtClean="0"/>
              <a:t> knows packet and doesn’t just random changes. 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 smtClean="0"/>
              <a:t>Fields missing, too long, too short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 smtClean="0"/>
              <a:t>Value in field just 1 too high or too low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 smtClean="0"/>
              <a:t>Negative values (or what might be negative if someone accidently uses a signed integer)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Verifies recovery of system between each test (or multiple tests)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May measure CPU load and response time as well and alert on unusual high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5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baseline="0" dirty="0" smtClean="0"/>
              <a:t>Pro: 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Spirent is great supporter of Open Source projects. Talk to them about your needs. It may be free…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Simple to setup and run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Produces Proof-of-concept distributable binary for single failed </a:t>
            </a:r>
            <a:r>
              <a:rPr lang="en-US" baseline="0" dirty="0" err="1" smtClean="0"/>
              <a:t>testcase</a:t>
            </a:r>
            <a:endParaRPr lang="en-US" baseline="0" dirty="0" smtClean="0"/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Cons: 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This particular Software is a bit outdated (Newer replacement software not yet ready)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Does not modify the configuration on the DUT – may need multiple runs with different </a:t>
            </a:r>
            <a:r>
              <a:rPr lang="en-US" baseline="0" dirty="0" err="1" smtClean="0"/>
              <a:t>config</a:t>
            </a:r>
            <a:endParaRPr lang="en-US" baseline="0" dirty="0" smtClean="0"/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Very slow – can take weeks for a full </a:t>
            </a:r>
            <a:r>
              <a:rPr lang="en-US" baseline="0" dirty="0" err="1" smtClean="0"/>
              <a:t>testrun</a:t>
            </a:r>
            <a:r>
              <a:rPr lang="en-US" baseline="0" dirty="0" smtClean="0"/>
              <a:t>. 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Open Source Alternative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Some available, but no predefined routing protocol templates (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Peach </a:t>
            </a:r>
            <a:r>
              <a:rPr lang="en-US" baseline="0" dirty="0" err="1" smtClean="0"/>
              <a:t>Fuzzer</a:t>
            </a:r>
            <a:r>
              <a:rPr lang="en-US" baseline="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5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normal result at 20x20 matrix.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04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Oops –</a:t>
            </a:r>
            <a:r>
              <a:rPr lang="en-US" baseline="0" dirty="0" smtClean="0"/>
              <a:t> bad behavior at 50x50 matrix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35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35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Automate with CI system</a:t>
            </a:r>
            <a:r>
              <a:rPr lang="en-US" baseline="0" dirty="0" smtClean="0"/>
              <a:t> and automate the result parsing as well. Assume that the person submitting the code does it the first time and doesn’t know anything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35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3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0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35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45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Run</a:t>
            </a:r>
            <a:r>
              <a:rPr lang="en-US" baseline="0" dirty="0" smtClean="0"/>
              <a:t> on VMs with Snapshots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Allows simple reset to known clean state between builds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 smtClean="0"/>
              <a:t>Not</a:t>
            </a:r>
            <a:r>
              <a:rPr lang="en-US" baseline="0" dirty="0" smtClean="0"/>
              <a:t> all Linux are the same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Each </a:t>
            </a:r>
            <a:r>
              <a:rPr lang="en-US" baseline="0" dirty="0" err="1" smtClean="0"/>
              <a:t>distro</a:t>
            </a:r>
            <a:r>
              <a:rPr lang="en-US" baseline="0" dirty="0" smtClean="0"/>
              <a:t> has different packages available and may not provide latest version of a package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may plan on building native packages which usually requires the platform to build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Different CPU architectures?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68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baseline="0" dirty="0" smtClean="0"/>
              <a:t>Pro: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Free, can run on your own hardware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No limits on number of runs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Results can be attached to specific code (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development commit)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Easy to publish (nice test reports)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Cons: 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How to produce a unique </a:t>
            </a:r>
            <a:r>
              <a:rPr lang="en-US" baseline="0" dirty="0" err="1" smtClean="0"/>
              <a:t>bugid</a:t>
            </a:r>
            <a:r>
              <a:rPr lang="en-US" baseline="0" dirty="0" smtClean="0"/>
              <a:t> for each issue across multiple runs?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Only get bug type / file / function name / </a:t>
            </a:r>
            <a:r>
              <a:rPr lang="en-US" baseline="0" dirty="0" err="1" smtClean="0"/>
              <a:t>linenumber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5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Expect a lot</a:t>
            </a:r>
            <a:r>
              <a:rPr lang="en-US" baseline="0" dirty="0" smtClean="0"/>
              <a:t> of wrong warnings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5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baseline="0" dirty="0" smtClean="0"/>
              <a:t>Pro: 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Less false warnings than Clang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Finds different issues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Creates a CID (</a:t>
            </a:r>
            <a:r>
              <a:rPr lang="en-US" baseline="0" dirty="0" err="1" smtClean="0"/>
              <a:t>Coverity</a:t>
            </a:r>
            <a:r>
              <a:rPr lang="en-US" baseline="0" dirty="0" smtClean="0"/>
              <a:t> ID) number for each bug found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Results can be attached to specific code (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development commit)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Easy to publish (nice test reports)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Allows classification on their own web interface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Cons: 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Free only for Open Source Projects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Limited number of runs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Running in multiple branches (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experimental, development and stable) mixes the public bug statistics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Logins required – even for viewing bugs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How to extract/archive report?</a:t>
            </a:r>
          </a:p>
          <a:p>
            <a:pPr marL="457200" lvl="1" indent="0">
              <a:buFont typeface="Arial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5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baseline="0" dirty="0" smtClean="0"/>
              <a:t>Finds some </a:t>
            </a:r>
            <a:r>
              <a:rPr lang="en-US" baseline="0" dirty="0" err="1" smtClean="0"/>
              <a:t>copy&amp;paste</a:t>
            </a:r>
            <a:r>
              <a:rPr lang="en-US" baseline="0" dirty="0" smtClean="0"/>
              <a:t> errors!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5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 userDrawn="1"/>
        </p:nvSpPr>
        <p:spPr bwMode="auto">
          <a:xfrm>
            <a:off x="0" y="0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 userDrawn="1"/>
        </p:nvSpPr>
        <p:spPr bwMode="auto">
          <a:xfrm>
            <a:off x="0" y="6063258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595" y="2821781"/>
            <a:ext cx="87868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>
                <a:sym typeface="Helvetica Neue Bold Condensed" charset="0"/>
              </a:rPr>
              <a:t>Click to edit Master title style</a:t>
            </a:r>
            <a:endParaRPr lang="en-US" dirty="0">
              <a:sym typeface="Helvetica Neue Bold Condensed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3538728"/>
            <a:ext cx="8786812" cy="4572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lang="en-US" sz="2700" b="0" dirty="0">
                <a:solidFill>
                  <a:srgbClr val="9A9A9A"/>
                </a:solidFill>
                <a:latin typeface="+mn-lt"/>
                <a:ea typeface="+mn-ea"/>
                <a:cs typeface="+mn-cs"/>
                <a:sym typeface="Helvetica Neue Light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448" y="6152211"/>
            <a:ext cx="2096093" cy="64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2" name="Picture 11" descr="NetDEF_square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08" y="6152211"/>
            <a:ext cx="697480" cy="61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17257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 userDrawn="1"/>
        </p:nvSpPr>
        <p:spPr bwMode="auto">
          <a:xfrm>
            <a:off x="3350" y="0"/>
            <a:ext cx="9144000" cy="1121308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5" y="201479"/>
            <a:ext cx="8786813" cy="62507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2495B-39B3-5F42-8174-3C1974B27A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947672" y="1980701"/>
            <a:ext cx="5239512" cy="3931921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92652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" y="1014984"/>
            <a:ext cx="5266944" cy="713232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8595" y="1828800"/>
            <a:ext cx="5266944" cy="4014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687568" y="1014984"/>
            <a:ext cx="3227832" cy="4818888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0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0" y="6063258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7230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auto">
          <a:xfrm>
            <a:off x="0" y="0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Rectangle 2"/>
          <p:cNvSpPr>
            <a:spLocks/>
          </p:cNvSpPr>
          <p:nvPr userDrawn="1"/>
        </p:nvSpPr>
        <p:spPr bwMode="auto">
          <a:xfrm>
            <a:off x="0" y="6063258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48282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8689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270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927072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8595" y="1785938"/>
            <a:ext cx="4178808" cy="4911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3"/>
          <p:cNvSpPr>
            <a:spLocks/>
          </p:cNvSpPr>
          <p:nvPr userDrawn="1"/>
        </p:nvSpPr>
        <p:spPr bwMode="auto">
          <a:xfrm>
            <a:off x="4536281" y="1589484"/>
            <a:ext cx="89297" cy="5268516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270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50093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82312" y="1785938"/>
            <a:ext cx="4178808" cy="4911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2700" b="0" i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3"/>
          <p:cNvSpPr>
            <a:spLocks/>
          </p:cNvSpPr>
          <p:nvPr userDrawn="1"/>
        </p:nvSpPr>
        <p:spPr bwMode="auto">
          <a:xfrm>
            <a:off x="4536281" y="1589484"/>
            <a:ext cx="89297" cy="5268516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995680" y="11480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2558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8595" y="1785938"/>
            <a:ext cx="5056632" cy="4911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586983" y="1783080"/>
            <a:ext cx="3282696" cy="4910328"/>
          </a:xfrm>
          <a:ln w="9525"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79388" y="804672"/>
            <a:ext cx="8786812" cy="73152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270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</a:defRPr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982985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2700" b="0" i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243524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op, 50/50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3"/>
          <p:cNvSpPr>
            <a:spLocks/>
          </p:cNvSpPr>
          <p:nvPr userDrawn="1"/>
        </p:nvSpPr>
        <p:spPr bwMode="auto">
          <a:xfrm>
            <a:off x="4536281" y="1589484"/>
            <a:ext cx="89297" cy="5268516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270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455180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8595" y="978408"/>
            <a:ext cx="8786813" cy="4911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0" y="6063258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1695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" y="5166360"/>
            <a:ext cx="8786813" cy="713232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947672" y="996696"/>
            <a:ext cx="5239512" cy="3931920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0" y="6063258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0893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595" y="178595"/>
            <a:ext cx="8786813" cy="62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Bold Condensed" charset="0"/>
              </a:rPr>
              <a:t>Click to edit Master title style</a:t>
            </a:r>
            <a:endParaRPr lang="en-US" dirty="0">
              <a:sym typeface="Helvetica Neue Bold Condensed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595" y="1785938"/>
            <a:ext cx="8786813" cy="491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Bold Condensed" charset="0"/>
              </a:rPr>
              <a:t>Second level</a:t>
            </a:r>
          </a:p>
          <a:p>
            <a:pPr lvl="2"/>
            <a:r>
              <a:rPr lang="en-US" smtClean="0">
                <a:sym typeface="Helvetica Neue Bold Condensed" charset="0"/>
              </a:rPr>
              <a:t>Third level</a:t>
            </a:r>
          </a:p>
          <a:p>
            <a:pPr lvl="3"/>
            <a:r>
              <a:rPr lang="en-US" smtClean="0">
                <a:sym typeface="Helvetica Neue Bold Condensed" charset="0"/>
              </a:rPr>
              <a:t>Fourth level</a:t>
            </a:r>
          </a:p>
          <a:p>
            <a:pPr lvl="4"/>
            <a:r>
              <a:rPr lang="en-US" smtClean="0">
                <a:sym typeface="Helvetica Neue Bold Condensed" charset="0"/>
              </a:rPr>
              <a:t>Fifth level</a:t>
            </a:r>
            <a:endParaRPr lang="en-US" dirty="0">
              <a:sym typeface="Baskerville" charset="0"/>
            </a:endParaRPr>
          </a:p>
        </p:txBody>
      </p:sp>
      <p:sp>
        <p:nvSpPr>
          <p:cNvPr id="410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29689" y="6616899"/>
            <a:ext cx="217661" cy="24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75" tIns="32138" rIns="64275" bIns="32138" numCol="1" anchor="t" anchorCtr="0" compatLnSpc="1">
            <a:prstTxWarp prst="textNoShape">
              <a:avLst/>
            </a:prstTxWarp>
          </a:bodyPr>
          <a:lstStyle>
            <a:lvl1pPr algn="ctr">
              <a:defRPr sz="1100" b="0" i="0">
                <a:solidFill>
                  <a:srgbClr val="4D4D4D"/>
                </a:solidFill>
                <a:latin typeface="Helvetica Neue Bold Condensed"/>
                <a:ea typeface="ＭＳ Ｐゴシック" charset="0"/>
                <a:cs typeface="Helvetica Neue Bold Condensed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3882495B-39B3-5F42-8174-3C1974B27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349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74" r:id="rId2"/>
    <p:sldLayoutId id="2147483691" r:id="rId3"/>
    <p:sldLayoutId id="2147483692" r:id="rId4"/>
    <p:sldLayoutId id="2147483693" r:id="rId5"/>
    <p:sldLayoutId id="2147483685" r:id="rId6"/>
    <p:sldLayoutId id="2147483690" r:id="rId7"/>
    <p:sldLayoutId id="2147483694" r:id="rId8"/>
    <p:sldLayoutId id="2147483695" r:id="rId9"/>
    <p:sldLayoutId id="2147483697" r:id="rId10"/>
    <p:sldLayoutId id="2147483696" r:id="rId11"/>
    <p:sldLayoutId id="2147483687" r:id="rId12"/>
    <p:sldLayoutId id="2147483678" r:id="rId13"/>
  </p:sldLayoutIdLst>
  <p:transition xmlns:p14="http://schemas.microsoft.com/office/powerpoint/2010/main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 i="0">
          <a:solidFill>
            <a:schemeClr val="tx1"/>
          </a:solidFill>
          <a:latin typeface="+mj-lt"/>
          <a:ea typeface="+mj-ea"/>
          <a:cs typeface="Helvetica Neue"/>
          <a:sym typeface="Helvetica Neue Bold Condense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321377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642757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964134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285513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marL="624902" indent="-401722" algn="l" rtl="0" eaLnBrk="1" fontAlgn="base" hangingPunct="1">
        <a:spcBef>
          <a:spcPts val="1686"/>
        </a:spcBef>
        <a:spcAft>
          <a:spcPct val="0"/>
        </a:spcAft>
        <a:buSzPct val="100000"/>
        <a:buFont typeface="Lucida Grande" charset="0"/>
        <a:buChar char="‣"/>
        <a:defRPr sz="2800" b="1" i="0">
          <a:solidFill>
            <a:schemeClr val="tx1"/>
          </a:solidFill>
          <a:latin typeface="+mj-lt"/>
          <a:ea typeface="+mn-ea"/>
          <a:cs typeface="Helvetica Neue"/>
          <a:sym typeface="Helvetica Neue Bold Condensed" charset="0"/>
        </a:defRPr>
      </a:lvl1pPr>
      <a:lvl2pPr marL="937353" indent="-401722" algn="l" rtl="0" eaLnBrk="1" fontAlgn="base" hangingPunct="1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•"/>
        <a:defRPr sz="250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2pPr>
      <a:lvl3pPr marL="1249804" indent="-401722" algn="l" rtl="0" eaLnBrk="1" fontAlgn="base" hangingPunct="1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3pPr>
      <a:lvl4pPr marL="1562256" indent="-401722" algn="l" rtl="0" eaLnBrk="1" fontAlgn="base" hangingPunct="1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4pPr>
      <a:lvl5pPr marL="1874706" indent="-401722" algn="l" rtl="0" eaLnBrk="1" fontAlgn="base" hangingPunct="1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5pPr>
      <a:lvl6pPr marL="2196085" indent="-401722" algn="l" rtl="0" eaLnBrk="1" fontAlgn="base" hangingPunct="1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6pPr>
      <a:lvl7pPr marL="2517462" indent="-401722" algn="l" rtl="0" eaLnBrk="1" fontAlgn="base" hangingPunct="1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7pPr>
      <a:lvl8pPr marL="2838841" indent="-401722" algn="l" rtl="0" eaLnBrk="1" fontAlgn="base" hangingPunct="1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8pPr>
      <a:lvl9pPr marL="3160219" indent="-401722" algn="l" rtl="0" eaLnBrk="1" fontAlgn="base" hangingPunct="1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9pPr>
    </p:bodyStyle>
    <p:otherStyle>
      <a:defPPr>
        <a:defRPr lang="en-US"/>
      </a:defPPr>
      <a:lvl1pPr marL="0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7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7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34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13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91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70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47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26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sourcerouting.org" TargetMode="External"/><Relationship Id="rId4" Type="http://schemas.openxmlformats.org/officeDocument/2006/relationships/hyperlink" Target="https://www.netdef.org" TargetMode="External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i.netdef.org" TargetMode="External"/><Relationship Id="rId4" Type="http://schemas.openxmlformats.org/officeDocument/2006/relationships/hyperlink" Target="https://www.opensourcerouting.org/compliance-test-results/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winter@netdef.org" TargetMode="External"/><Relationship Id="rId4" Type="http://schemas.openxmlformats.org/officeDocument/2006/relationships/hyperlink" Target="https://www.netdef.org" TargetMode="External"/><Relationship Id="rId5" Type="http://schemas.openxmlformats.org/officeDocument/2006/relationships/hyperlink" Target="https://www.opensourcerouting.org" TargetMode="External"/><Relationship Id="rId6" Type="http://schemas.openxmlformats.org/officeDocument/2006/relationships/image" Target="../media/image28.png"/><Relationship Id="rId7" Type="http://schemas.openxmlformats.org/officeDocument/2006/relationships/image" Target="../media/image29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and Challenges on testing a routing </a:t>
            </a:r>
            <a:r>
              <a:rPr lang="en-US" dirty="0" smtClean="0"/>
              <a:t>protocol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Experiences testing </a:t>
            </a:r>
            <a:r>
              <a:rPr lang="en-US" dirty="0" err="1" smtClean="0"/>
              <a:t>Quagga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74652" y="4981794"/>
            <a:ext cx="1999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Martin Winter</a:t>
            </a:r>
          </a:p>
          <a:p>
            <a:r>
              <a:rPr lang="en-US" sz="2400" dirty="0" smtClean="0"/>
              <a:t>May </a:t>
            </a:r>
            <a:r>
              <a:rPr lang="en-US" sz="2400" dirty="0" smtClean="0"/>
              <a:t>26</a:t>
            </a:r>
            <a:r>
              <a:rPr lang="en-US" sz="2400" dirty="0" smtClean="0"/>
              <a:t>, </a:t>
            </a:r>
            <a:r>
              <a:rPr lang="en-US" sz="2400" dirty="0" smtClean="0"/>
              <a:t>2016</a:t>
            </a:r>
          </a:p>
        </p:txBody>
      </p:sp>
      <p:pic>
        <p:nvPicPr>
          <p:cNvPr id="2" name="Picture 1" descr="RIPE72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199" y="509588"/>
            <a:ext cx="2567237" cy="9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749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178595" y="1937743"/>
            <a:ext cx="8786812" cy="29825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4288" tIns="32144" rIns="0" bIns="32144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 Bold Condense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32137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64275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964134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1285513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b="1" dirty="0" smtClean="0"/>
              <a:t>Testing </a:t>
            </a:r>
            <a:r>
              <a:rPr lang="en-US" b="1" dirty="0" smtClean="0"/>
              <a:t>Tools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rgbClr val="9A9A9A"/>
                </a:solidFill>
                <a:latin typeface="+mn-lt"/>
                <a:cs typeface="Helvetica Neue Light"/>
                <a:sym typeface="Baskerville" charset="0"/>
              </a:rPr>
              <a:t>Tools used for </a:t>
            </a:r>
            <a:r>
              <a:rPr lang="en-US" sz="3200" dirty="0">
                <a:solidFill>
                  <a:srgbClr val="9A9A9A"/>
                </a:solidFill>
                <a:latin typeface="+mn-lt"/>
                <a:cs typeface="Helvetica Neue Light"/>
                <a:sym typeface="Baskerville" charset="0"/>
              </a:rPr>
              <a:t>T</a:t>
            </a:r>
            <a:r>
              <a:rPr lang="en-US" sz="3200" dirty="0" smtClean="0">
                <a:solidFill>
                  <a:srgbClr val="9A9A9A"/>
                </a:solidFill>
                <a:latin typeface="+mn-lt"/>
                <a:cs typeface="Helvetica Neue Light"/>
                <a:sym typeface="Baskerville" charset="0"/>
              </a:rPr>
              <a:t>esting</a:t>
            </a:r>
            <a:endParaRPr lang="en-US" sz="3200" dirty="0">
              <a:solidFill>
                <a:srgbClr val="9A9A9A"/>
              </a:solidFill>
              <a:latin typeface="+mn-lt"/>
              <a:ea typeface="ヒラギノ明朝 ProN W3" charset="0"/>
              <a:cs typeface="ヒラギノ明朝 ProN W3" charset="0"/>
              <a:sym typeface="Baskerville" charset="0"/>
            </a:endParaRPr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0" y="705446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6072188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610" y="1642588"/>
            <a:ext cx="2162156" cy="348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51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RFC Compliance Tests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2495B-39B3-5F42-8174-3C1974B27A1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039" y="1485760"/>
            <a:ext cx="7846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Interoperability with Cisco/Juniper </a:t>
            </a:r>
            <a:r>
              <a:rPr lang="en-US" sz="3600" b="1" dirty="0" smtClean="0">
                <a:solidFill>
                  <a:srgbClr val="FF0000"/>
                </a:solidFill>
              </a:rPr>
              <a:t>≠</a:t>
            </a:r>
            <a:r>
              <a:rPr lang="en-US" sz="2400" dirty="0" smtClean="0"/>
              <a:t> RFC Compliance Test</a:t>
            </a:r>
            <a:endParaRPr lang="en-US" sz="2400" dirty="0"/>
          </a:p>
        </p:txBody>
      </p:sp>
      <p:pic>
        <p:nvPicPr>
          <p:cNvPr id="6" name="Picture 5" descr="Interopabilit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39" y="2686180"/>
            <a:ext cx="8079022" cy="3397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9803" y="2235757"/>
            <a:ext cx="2864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Hint: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BGP Transitive Attributes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Error Handling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975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RFC Compliance Test:  Ixia ANVL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2495B-39B3-5F42-8174-3C1974B27A1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8" y="1165247"/>
            <a:ext cx="8287347" cy="554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336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</a:t>
            </a:r>
            <a:r>
              <a:rPr lang="en-US" dirty="0" err="1" smtClean="0"/>
              <a:t>Fuzzer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2495B-39B3-5F42-8174-3C1974B27A1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4116" y="1815584"/>
            <a:ext cx="8436134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Consolas"/>
                <a:cs typeface="Consolas"/>
              </a:rPr>
              <a:t>0                   1                   2                   3</a:t>
            </a:r>
          </a:p>
          <a:p>
            <a:r>
              <a:rPr lang="da-DK" b="1" dirty="0">
                <a:latin typeface="Consolas"/>
                <a:cs typeface="Consolas"/>
              </a:rPr>
              <a:t>0 1 2 3 4 5 6 7 8 9 0 1 2 3 4 5 6 7 8 9 0 1 2 3 4 5 6 7 8 9 0 1</a:t>
            </a:r>
          </a:p>
          <a:p>
            <a:r>
              <a:rPr lang="da-DK" b="1" dirty="0">
                <a:latin typeface="Consolas"/>
                <a:cs typeface="Consolas"/>
              </a:rPr>
              <a:t>+-+-+-+-+-+-+-+-+</a:t>
            </a:r>
          </a:p>
          <a:p>
            <a:r>
              <a:rPr lang="da-DK" b="1" dirty="0">
                <a:latin typeface="Consolas"/>
                <a:cs typeface="Consolas"/>
              </a:rPr>
              <a:t>|    Version    |</a:t>
            </a:r>
          </a:p>
          <a:p>
            <a:r>
              <a:rPr lang="da-DK" b="1" dirty="0">
                <a:latin typeface="Consolas"/>
                <a:cs typeface="Consolas"/>
              </a:rPr>
              <a:t>+-+-+-+-+-+-+-+-+-+-+-+-+-+-+-+-+</a:t>
            </a:r>
          </a:p>
          <a:p>
            <a:r>
              <a:rPr lang="da-DK" b="1" dirty="0">
                <a:latin typeface="Consolas"/>
                <a:cs typeface="Consolas"/>
              </a:rPr>
              <a:t>|     My </a:t>
            </a:r>
            <a:r>
              <a:rPr lang="da-DK" b="1" dirty="0" err="1">
                <a:latin typeface="Consolas"/>
                <a:cs typeface="Consolas"/>
              </a:rPr>
              <a:t>Autonomous</a:t>
            </a:r>
            <a:r>
              <a:rPr lang="da-DK" b="1" dirty="0">
                <a:latin typeface="Consolas"/>
                <a:cs typeface="Consolas"/>
              </a:rPr>
              <a:t> System      |</a:t>
            </a:r>
          </a:p>
          <a:p>
            <a:r>
              <a:rPr lang="da-DK" b="1" dirty="0">
                <a:latin typeface="Consolas"/>
                <a:cs typeface="Consolas"/>
              </a:rPr>
              <a:t>+-+-+-+-+-+-+-+-+-+-+-+-+-+-+-+-+</a:t>
            </a:r>
          </a:p>
          <a:p>
            <a:r>
              <a:rPr lang="da-DK" b="1" dirty="0">
                <a:latin typeface="Consolas"/>
                <a:cs typeface="Consolas"/>
              </a:rPr>
              <a:t>|           Hold Time           |</a:t>
            </a:r>
          </a:p>
          <a:p>
            <a:r>
              <a:rPr lang="da-DK" b="1" dirty="0">
                <a:latin typeface="Consolas"/>
                <a:cs typeface="Consolas"/>
              </a:rPr>
              <a:t>+-+-+-+-+-+-+-+-+-+-+-+-+-+-+-+-+-+-+-+-+-+-+-+-+-+-+-+-+-+-+-+-+</a:t>
            </a:r>
          </a:p>
          <a:p>
            <a:r>
              <a:rPr lang="da-DK" b="1" dirty="0">
                <a:latin typeface="Consolas"/>
                <a:cs typeface="Consolas"/>
              </a:rPr>
              <a:t>|                         BGP </a:t>
            </a:r>
            <a:r>
              <a:rPr lang="da-DK" b="1" dirty="0" err="1">
                <a:latin typeface="Consolas"/>
                <a:cs typeface="Consolas"/>
              </a:rPr>
              <a:t>Identifier</a:t>
            </a:r>
            <a:r>
              <a:rPr lang="da-DK" b="1" dirty="0">
                <a:latin typeface="Consolas"/>
                <a:cs typeface="Consolas"/>
              </a:rPr>
              <a:t>                        |</a:t>
            </a:r>
          </a:p>
          <a:p>
            <a:r>
              <a:rPr lang="da-DK" b="1" dirty="0">
                <a:latin typeface="Consolas"/>
                <a:cs typeface="Consolas"/>
              </a:rPr>
              <a:t>+-+-+-+-+-+-+-+-+-+-+-+-+-+-+-+-+-+-+-+-+-+-+-+-+-+-+-+-+-+-+-+-+</a:t>
            </a:r>
          </a:p>
          <a:p>
            <a:r>
              <a:rPr lang="da-DK" b="1" dirty="0">
                <a:latin typeface="Consolas"/>
                <a:cs typeface="Consolas"/>
              </a:rPr>
              <a:t>| </a:t>
            </a:r>
            <a:r>
              <a:rPr lang="da-DK" b="1" dirty="0" err="1">
                <a:latin typeface="Consolas"/>
                <a:cs typeface="Consolas"/>
              </a:rPr>
              <a:t>Opt</a:t>
            </a:r>
            <a:r>
              <a:rPr lang="da-DK" b="1" dirty="0">
                <a:latin typeface="Consolas"/>
                <a:cs typeface="Consolas"/>
              </a:rPr>
              <a:t> </a:t>
            </a:r>
            <a:r>
              <a:rPr lang="da-DK" b="1" dirty="0" err="1">
                <a:latin typeface="Consolas"/>
                <a:cs typeface="Consolas"/>
              </a:rPr>
              <a:t>Parm</a:t>
            </a:r>
            <a:r>
              <a:rPr lang="da-DK" b="1" dirty="0">
                <a:latin typeface="Consolas"/>
                <a:cs typeface="Consolas"/>
              </a:rPr>
              <a:t> Len  |</a:t>
            </a:r>
          </a:p>
          <a:p>
            <a:r>
              <a:rPr lang="da-DK" b="1" dirty="0">
                <a:latin typeface="Consolas"/>
                <a:cs typeface="Consolas"/>
              </a:rPr>
              <a:t>+-+-+-+-+-+-+-+-+-+-+-+-+-+-+-+-+-+-+-+-+-+-+-+-+-+-+-+-+-+-+-+-+</a:t>
            </a:r>
          </a:p>
          <a:p>
            <a:r>
              <a:rPr lang="da-DK" b="1" dirty="0">
                <a:latin typeface="Consolas"/>
                <a:cs typeface="Consolas"/>
              </a:rPr>
              <a:t>|                                                               |</a:t>
            </a:r>
          </a:p>
          <a:p>
            <a:r>
              <a:rPr lang="da-DK" b="1" dirty="0">
                <a:latin typeface="Consolas"/>
                <a:cs typeface="Consolas"/>
              </a:rPr>
              <a:t>|             </a:t>
            </a:r>
            <a:r>
              <a:rPr lang="da-DK" b="1" dirty="0" err="1">
                <a:latin typeface="Consolas"/>
                <a:cs typeface="Consolas"/>
              </a:rPr>
              <a:t>Optional</a:t>
            </a:r>
            <a:r>
              <a:rPr lang="da-DK" b="1" dirty="0">
                <a:latin typeface="Consolas"/>
                <a:cs typeface="Consolas"/>
              </a:rPr>
              <a:t> Parameters (variable)                    |</a:t>
            </a:r>
          </a:p>
          <a:p>
            <a:r>
              <a:rPr lang="da-DK" b="1" dirty="0">
                <a:latin typeface="Consolas"/>
                <a:cs typeface="Consolas"/>
              </a:rPr>
              <a:t>|                                                               |</a:t>
            </a:r>
          </a:p>
          <a:p>
            <a:r>
              <a:rPr lang="da-DK" b="1" dirty="0">
                <a:latin typeface="Consolas"/>
                <a:cs typeface="Consolas"/>
              </a:rPr>
              <a:t>+-+-+-+-+-+-+-+-+-+-+-+-+-+-+-+-+-+-+-+-+-+-+-+-+-+-+-+-+-+-+-+-+</a:t>
            </a:r>
            <a:endParaRPr lang="en-US" b="1" dirty="0">
              <a:latin typeface="Consolas"/>
              <a:cs typeface="Consola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8778" y="1194872"/>
            <a:ext cx="5418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BGP OPEN </a:t>
            </a:r>
            <a:r>
              <a:rPr lang="en-US" sz="2400" dirty="0">
                <a:latin typeface="+mj-lt"/>
              </a:rPr>
              <a:t>Message</a:t>
            </a:r>
            <a:r>
              <a:rPr lang="en-US" sz="2400" b="1" dirty="0">
                <a:latin typeface="+mj-lt"/>
              </a:rPr>
              <a:t> Format (RFC 4271</a:t>
            </a:r>
            <a:r>
              <a:rPr lang="en-US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93677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</a:t>
            </a:r>
            <a:r>
              <a:rPr lang="en-US" dirty="0" err="1" smtClean="0"/>
              <a:t>Fuzzer</a:t>
            </a:r>
            <a:r>
              <a:rPr lang="en-US" dirty="0" smtClean="0"/>
              <a:t>: Spirent SPS-8000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2495B-39B3-5F42-8174-3C1974B27A1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 descr="MU_Rep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34" y="1149615"/>
            <a:ext cx="7325498" cy="558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375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Performance &amp; Scale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2495B-39B3-5F42-8174-3C1974B27A1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Scale1_top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8" y="2232513"/>
            <a:ext cx="8747760" cy="3977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595" y="1388088"/>
            <a:ext cx="6205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Example – Scale using external routes in OSPF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6206" y="5750754"/>
            <a:ext cx="472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traffic sent to an IP on each external route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52112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2495B-39B3-5F42-8174-3C1974B27A1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Performance &amp; Scale</a:t>
            </a:r>
            <a:endParaRPr lang="en-US" dirty="0"/>
          </a:p>
        </p:txBody>
      </p:sp>
      <p:pic>
        <p:nvPicPr>
          <p:cNvPr id="6" name="Picture 5" descr="Scale1_Resul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471875"/>
            <a:ext cx="8403336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4992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2495B-39B3-5F42-8174-3C1974B27A1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Performance &amp; Scale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2441195"/>
            <a:ext cx="8403336" cy="32063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595" y="1388088"/>
            <a:ext cx="6173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Example – Scale using internal routes in OSPF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11879" y="5642463"/>
            <a:ext cx="4629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traffic sent to an IP on each link in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20571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2495B-39B3-5F42-8174-3C1974B27A1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Performance &amp; Scale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542608"/>
            <a:ext cx="8403336" cy="50035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8574" y="1274102"/>
            <a:ext cx="3444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(Result from old </a:t>
            </a:r>
            <a:r>
              <a:rPr lang="en-US" dirty="0" err="1" smtClean="0"/>
              <a:t>Quagga</a:t>
            </a:r>
            <a:r>
              <a:rPr lang="en-US" dirty="0" smtClean="0"/>
              <a:t> 0.99.22)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20571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2495B-39B3-5F42-8174-3C1974B27A1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Performance &amp; Scale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643434"/>
            <a:ext cx="8403336" cy="48019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88574" y="1274102"/>
            <a:ext cx="3444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(Result from old </a:t>
            </a:r>
            <a:r>
              <a:rPr lang="en-US" dirty="0" err="1" smtClean="0"/>
              <a:t>Quagga</a:t>
            </a:r>
            <a:r>
              <a:rPr lang="en-US" dirty="0" smtClean="0"/>
              <a:t> 0.99.22)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52131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</a:t>
            </a:r>
            <a:r>
              <a:rPr lang="en-US" dirty="0" err="1" smtClean="0"/>
              <a:t>OpenSourceRouting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5" y="1222445"/>
            <a:ext cx="8786813" cy="513216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smtClean="0"/>
              <a:t>Who is Open Source Routing ?</a:t>
            </a:r>
            <a:endParaRPr lang="en-US" dirty="0"/>
          </a:p>
          <a:p>
            <a:pPr lvl="1">
              <a:spcBef>
                <a:spcPts val="1000"/>
              </a:spcBef>
            </a:pPr>
            <a:r>
              <a:rPr lang="en-US" dirty="0" err="1" smtClean="0">
                <a:hlinkClick r:id="rId3"/>
              </a:rPr>
              <a:t>www.opensourcerouting.org</a:t>
            </a:r>
            <a:endParaRPr lang="en-US" dirty="0" smtClean="0"/>
          </a:p>
          <a:p>
            <a:pPr lvl="1">
              <a:spcBef>
                <a:spcPts val="1000"/>
              </a:spcBef>
            </a:pPr>
            <a:r>
              <a:rPr lang="en-US" dirty="0" smtClean="0"/>
              <a:t>Project by </a:t>
            </a:r>
            <a:r>
              <a:rPr lang="en-US" dirty="0" err="1" smtClean="0"/>
              <a:t>NetDEF</a:t>
            </a:r>
            <a:r>
              <a:rPr lang="en-US" dirty="0" smtClean="0"/>
              <a:t> (Network Device Education Foundation)</a:t>
            </a:r>
          </a:p>
          <a:p>
            <a:pPr lvl="2">
              <a:spcBef>
                <a:spcPts val="1000"/>
              </a:spcBef>
            </a:pPr>
            <a:r>
              <a:rPr lang="en-US" dirty="0" err="1" smtClean="0">
                <a:hlinkClick r:id="rId4"/>
              </a:rPr>
              <a:t>www.netdef.org</a:t>
            </a:r>
            <a:endParaRPr lang="en-US" dirty="0" smtClean="0"/>
          </a:p>
          <a:p>
            <a:pPr lvl="2">
              <a:spcBef>
                <a:spcPts val="1000"/>
              </a:spcBef>
            </a:pPr>
            <a:r>
              <a:rPr lang="en-US" dirty="0" smtClean="0"/>
              <a:t>Non-Profit Company based in California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Working on </a:t>
            </a:r>
            <a:r>
              <a:rPr lang="en-US" dirty="0" err="1" smtClean="0"/>
              <a:t>Quagga</a:t>
            </a:r>
            <a:r>
              <a:rPr lang="en-US" dirty="0" smtClean="0"/>
              <a:t> Routing</a:t>
            </a:r>
            <a:endParaRPr lang="en-US" dirty="0"/>
          </a:p>
          <a:p>
            <a:pPr>
              <a:spcBef>
                <a:spcPts val="1000"/>
              </a:spcBef>
            </a:pPr>
            <a:r>
              <a:rPr lang="en-US" dirty="0" smtClean="0"/>
              <a:t>Who is Martin Winter ?</a:t>
            </a:r>
            <a:endParaRPr lang="en-US" dirty="0"/>
          </a:p>
          <a:p>
            <a:pPr lvl="1">
              <a:spcBef>
                <a:spcPts val="1000"/>
              </a:spcBef>
            </a:pPr>
            <a:r>
              <a:rPr lang="en-US" dirty="0" smtClean="0"/>
              <a:t>Co-Founder of </a:t>
            </a:r>
            <a:r>
              <a:rPr lang="en-US" dirty="0" err="1" smtClean="0"/>
              <a:t>NetDEF</a:t>
            </a:r>
            <a:endParaRPr lang="en-US" dirty="0" smtClean="0"/>
          </a:p>
          <a:p>
            <a:pPr lvl="1">
              <a:spcBef>
                <a:spcPts val="1000"/>
              </a:spcBef>
            </a:pPr>
            <a:r>
              <a:rPr lang="en-US" dirty="0" smtClean="0"/>
              <a:t>Focusing on Testing </a:t>
            </a:r>
            <a:r>
              <a:rPr lang="en-US" dirty="0" err="1" smtClean="0"/>
              <a:t>Quagga</a:t>
            </a:r>
            <a:endParaRPr lang="en-US" dirty="0" smtClean="0"/>
          </a:p>
          <a:p>
            <a:pPr lvl="1">
              <a:spcBef>
                <a:spcPts val="1000"/>
              </a:spcBef>
            </a:pPr>
            <a:r>
              <a:rPr lang="en-US" dirty="0" smtClean="0"/>
              <a:t>Previously worked for Equipment Vendor &amp; large ISP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final-modified-whitefill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676" y="2916338"/>
            <a:ext cx="1542982" cy="1356222"/>
          </a:xfrm>
          <a:prstGeom prst="rect">
            <a:avLst/>
          </a:prstGeom>
        </p:spPr>
      </p:pic>
      <p:pic>
        <p:nvPicPr>
          <p:cNvPr id="6" name="Picture 5" descr="opensourcerouting_mascot_and_blacktext_below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708" y="178595"/>
            <a:ext cx="2025700" cy="165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622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2495B-39B3-5F42-8174-3C1974B27A1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Performance &amp; Scale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8594" y="1602677"/>
            <a:ext cx="8539575" cy="4011735"/>
          </a:xfrm>
          <a:prstGeom prst="rect">
            <a:avLst/>
          </a:prstGeom>
        </p:spPr>
        <p:txBody>
          <a:bodyPr/>
          <a:lstStyle>
            <a:lvl1pPr marL="624902" indent="-401722" algn="l" rtl="0" eaLnBrk="1" fontAlgn="base" hangingPunct="1">
              <a:spcBef>
                <a:spcPts val="1686"/>
              </a:spcBef>
              <a:spcAft>
                <a:spcPct val="0"/>
              </a:spcAft>
              <a:buSzPct val="100000"/>
              <a:buFont typeface="Lucida Grande" charset="0"/>
              <a:buChar char="‣"/>
              <a:defRPr sz="2800" b="1" i="0">
                <a:solidFill>
                  <a:schemeClr val="tx1"/>
                </a:solidFill>
                <a:latin typeface="+mj-lt"/>
                <a:ea typeface="+mn-ea"/>
                <a:cs typeface="Helvetica Neue"/>
                <a:sym typeface="Helvetica Neue Bold Condensed" charset="0"/>
              </a:defRPr>
            </a:lvl1pPr>
            <a:lvl2pPr marL="937353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•"/>
              <a:defRPr sz="25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2pPr>
            <a:lvl3pPr marL="1249804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3pPr>
            <a:lvl4pPr marL="1562256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4pPr>
            <a:lvl5pPr marL="1874706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5pPr>
            <a:lvl6pPr marL="2196085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6pPr>
            <a:lvl7pPr marL="2517462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7pPr>
            <a:lvl8pPr marL="2838841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8pPr>
            <a:lvl9pPr marL="3160219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9pPr>
          </a:lstStyle>
          <a:p>
            <a:pPr indent="-310896"/>
            <a:r>
              <a:rPr lang="en-US" dirty="0" smtClean="0"/>
              <a:t>How to summarize result? (Pass/Fail)</a:t>
            </a:r>
          </a:p>
          <a:p>
            <a:pPr indent="-310896"/>
            <a:r>
              <a:rPr lang="en-US" dirty="0" smtClean="0"/>
              <a:t>Testing in VM or physical machine?</a:t>
            </a:r>
          </a:p>
          <a:p>
            <a:pPr indent="-310896"/>
            <a:r>
              <a:rPr lang="en-US" dirty="0" smtClean="0"/>
              <a:t>Tools for testing?</a:t>
            </a:r>
          </a:p>
          <a:p>
            <a:pPr lvl="1" indent="-310896"/>
            <a:r>
              <a:rPr lang="en-US" dirty="0" err="1" smtClean="0"/>
              <a:t>ExaBGP</a:t>
            </a:r>
            <a:r>
              <a:rPr lang="en-US" dirty="0" smtClean="0"/>
              <a:t> for BGP</a:t>
            </a:r>
          </a:p>
          <a:p>
            <a:pPr lvl="1" indent="-310896"/>
            <a:r>
              <a:rPr lang="en-US" dirty="0" smtClean="0"/>
              <a:t>no tools for OSPF/ISIS/RIP/PIM/….</a:t>
            </a:r>
          </a:p>
        </p:txBody>
      </p:sp>
    </p:spTree>
    <p:extLst>
      <p:ext uri="{BB962C8B-B14F-4D97-AF65-F5344CB8AC3E}">
        <p14:creationId xmlns:p14="http://schemas.microsoft.com/office/powerpoint/2010/main" val="1369147651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2495B-39B3-5F42-8174-3C1974B27A1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 (</a:t>
            </a:r>
            <a:r>
              <a:rPr lang="en-US" dirty="0" err="1" smtClean="0"/>
              <a:t>incl</a:t>
            </a:r>
            <a:r>
              <a:rPr lang="en-US" dirty="0" smtClean="0"/>
              <a:t> Result Parsing!)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65" y="980255"/>
            <a:ext cx="6291573" cy="587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40799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2495B-39B3-5F42-8174-3C1974B27A1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8594" y="1602677"/>
            <a:ext cx="8539575" cy="4011735"/>
          </a:xfrm>
          <a:prstGeom prst="rect">
            <a:avLst/>
          </a:prstGeom>
        </p:spPr>
        <p:txBody>
          <a:bodyPr/>
          <a:lstStyle>
            <a:lvl1pPr marL="624902" indent="-401722" algn="l" rtl="0" eaLnBrk="1" fontAlgn="base" hangingPunct="1">
              <a:spcBef>
                <a:spcPts val="1686"/>
              </a:spcBef>
              <a:spcAft>
                <a:spcPct val="0"/>
              </a:spcAft>
              <a:buSzPct val="100000"/>
              <a:buFont typeface="Lucida Grande" charset="0"/>
              <a:buChar char="‣"/>
              <a:defRPr sz="2800" b="1" i="0">
                <a:solidFill>
                  <a:schemeClr val="tx1"/>
                </a:solidFill>
                <a:latin typeface="+mj-lt"/>
                <a:ea typeface="+mn-ea"/>
                <a:cs typeface="Helvetica Neue"/>
                <a:sym typeface="Helvetica Neue Bold Condensed" charset="0"/>
              </a:defRPr>
            </a:lvl1pPr>
            <a:lvl2pPr marL="937353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•"/>
              <a:defRPr sz="25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2pPr>
            <a:lvl3pPr marL="1249804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3pPr>
            <a:lvl4pPr marL="1562256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4pPr>
            <a:lvl5pPr marL="1874706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5pPr>
            <a:lvl6pPr marL="2196085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6pPr>
            <a:lvl7pPr marL="2517462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7pPr>
            <a:lvl8pPr marL="2838841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8pPr>
            <a:lvl9pPr marL="3160219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9pPr>
          </a:lstStyle>
          <a:p>
            <a:pPr indent="-310896"/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78594" y="1602677"/>
            <a:ext cx="8751095" cy="4283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4832" lvl="1" indent="-457200">
              <a:spcBef>
                <a:spcPts val="486"/>
              </a:spcBef>
              <a:buFont typeface="Arial"/>
              <a:buChar char="•"/>
            </a:pPr>
            <a:r>
              <a:rPr lang="en-US" sz="2800" dirty="0" err="1" smtClean="0"/>
              <a:t>NetDEF</a:t>
            </a:r>
            <a:r>
              <a:rPr lang="en-US" sz="2800" dirty="0" smtClean="0"/>
              <a:t> </a:t>
            </a:r>
            <a:r>
              <a:rPr lang="en-US" sz="2800" dirty="0"/>
              <a:t>CI System</a:t>
            </a:r>
          </a:p>
          <a:p>
            <a:pPr marL="694718" lvl="2">
              <a:spcBef>
                <a:spcPts val="486"/>
              </a:spcBef>
            </a:pPr>
            <a:r>
              <a:rPr lang="en-US" sz="2400" dirty="0">
                <a:hlinkClick r:id="rId3"/>
              </a:rPr>
              <a:t>https://ci.netdef.org</a:t>
            </a:r>
            <a:endParaRPr lang="en-US" sz="2400" dirty="0"/>
          </a:p>
          <a:p>
            <a:pPr marL="694832" lvl="1" indent="-457200">
              <a:spcBef>
                <a:spcPts val="486"/>
              </a:spcBef>
              <a:buFont typeface="Arial"/>
              <a:buChar char="•"/>
            </a:pPr>
            <a:endParaRPr lang="en-US" sz="2800" dirty="0" smtClean="0"/>
          </a:p>
          <a:p>
            <a:pPr marL="694832" lvl="1" indent="-457200">
              <a:spcBef>
                <a:spcPts val="486"/>
              </a:spcBef>
              <a:buFont typeface="Arial"/>
              <a:buChar char="•"/>
            </a:pPr>
            <a:r>
              <a:rPr lang="en-US" sz="2800" dirty="0" err="1" smtClean="0"/>
              <a:t>Quagga</a:t>
            </a:r>
            <a:r>
              <a:rPr lang="en-US" sz="2800" dirty="0" smtClean="0"/>
              <a:t> RFC Compliance </a:t>
            </a:r>
            <a:r>
              <a:rPr lang="en-US" sz="2800" dirty="0"/>
              <a:t>Reports</a:t>
            </a:r>
          </a:p>
          <a:p>
            <a:pPr marL="694718" lvl="2">
              <a:spcBef>
                <a:spcPts val="486"/>
              </a:spcBef>
            </a:pPr>
            <a:r>
              <a:rPr lang="en-US" sz="2400" dirty="0">
                <a:hlinkClick r:id="rId4"/>
              </a:rPr>
              <a:t>https://www.opensourcerouting.org/compliance-test-results/</a:t>
            </a:r>
            <a:endParaRPr lang="en-US" sz="2400" dirty="0"/>
          </a:p>
          <a:p>
            <a:pPr marL="694832" lvl="1" indent="-457200">
              <a:spcBef>
                <a:spcPts val="486"/>
              </a:spcBef>
              <a:buFont typeface="Arial"/>
              <a:buChar char="•"/>
            </a:pPr>
            <a:endParaRPr lang="en-US" sz="2800" dirty="0"/>
          </a:p>
          <a:p>
            <a:pPr marL="694832" lvl="1" indent="-457200">
              <a:spcBef>
                <a:spcPts val="486"/>
              </a:spcBef>
              <a:buFont typeface="Arial"/>
              <a:buChar char="•"/>
            </a:pPr>
            <a:r>
              <a:rPr lang="en-US" sz="2800" dirty="0" smtClean="0"/>
              <a:t>More </a:t>
            </a:r>
            <a:r>
              <a:rPr lang="en-US" sz="2800" dirty="0"/>
              <a:t>details on our </a:t>
            </a:r>
            <a:r>
              <a:rPr lang="en-US" sz="2800" dirty="0" smtClean="0"/>
              <a:t>testing:</a:t>
            </a:r>
            <a:endParaRPr lang="en-US" sz="2800" dirty="0"/>
          </a:p>
          <a:p>
            <a:pPr marL="694718" lvl="2">
              <a:spcBef>
                <a:spcPts val="486"/>
              </a:spcBef>
            </a:pPr>
            <a:r>
              <a:rPr lang="en-US" sz="2400" dirty="0">
                <a:hlinkClick r:id="rId3"/>
              </a:rPr>
              <a:t>https://www.opensourcerouting.org/2016/05/whitepaper-how-opensourcerouting-tests-quagga</a:t>
            </a:r>
            <a:endParaRPr lang="en-US" sz="24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390884006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2495B-39B3-5F42-8174-3C1974B27A1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3967392" y="1618548"/>
            <a:ext cx="5627500" cy="124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en-US" sz="2500" dirty="0" smtClean="0">
                <a:solidFill>
                  <a:srgbClr val="000000"/>
                </a:solidFill>
                <a:ea typeface="ＭＳ Ｐゴシック" charset="0"/>
                <a:cs typeface="Helvetica Neue Light"/>
                <a:sym typeface="Baskerville" charset="0"/>
              </a:rPr>
              <a:t>Martin </a:t>
            </a:r>
            <a:r>
              <a:rPr lang="en-US" sz="2500" dirty="0" smtClean="0">
                <a:solidFill>
                  <a:srgbClr val="000000"/>
                </a:solidFill>
                <a:ea typeface="ＭＳ Ｐゴシック" charset="0"/>
                <a:cs typeface="Helvetica Neue Light"/>
                <a:sym typeface="Baskerville" charset="0"/>
              </a:rPr>
              <a:t>Winter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en-US" sz="2500" dirty="0" smtClean="0">
                <a:solidFill>
                  <a:srgbClr val="000000"/>
                </a:solidFill>
                <a:ea typeface="ＭＳ Ｐゴシック" charset="0"/>
                <a:cs typeface="Helvetica Neue Light"/>
                <a:sym typeface="Baskerville" charset="0"/>
                <a:hlinkClick r:id="rId3"/>
              </a:rPr>
              <a:t>mwinter@netdef.org</a:t>
            </a:r>
            <a:endParaRPr lang="en-US" sz="2500" dirty="0" smtClean="0">
              <a:solidFill>
                <a:srgbClr val="000000"/>
              </a:solidFill>
              <a:ea typeface="ＭＳ Ｐゴシック" charset="0"/>
              <a:cs typeface="Helvetica Neue Light"/>
              <a:sym typeface="Baskerville" charset="0"/>
            </a:endParaRPr>
          </a:p>
          <a:p>
            <a:pPr algn="l">
              <a:lnSpc>
                <a:spcPct val="90000"/>
              </a:lnSpc>
              <a:spcBef>
                <a:spcPts val="600"/>
              </a:spcBef>
            </a:pPr>
            <a:endParaRPr lang="en-US" sz="2500" dirty="0">
              <a:solidFill>
                <a:srgbClr val="000000"/>
              </a:solidFill>
              <a:ea typeface="ＭＳ Ｐゴシック" charset="0"/>
              <a:cs typeface="Helvetica Neue Light"/>
              <a:sym typeface="Baskerville" charset="0"/>
            </a:endParaRP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en-US" sz="2500" dirty="0" smtClean="0">
                <a:solidFill>
                  <a:srgbClr val="000000"/>
                </a:solidFill>
                <a:ea typeface="ＭＳ Ｐゴシック" charset="0"/>
                <a:cs typeface="Helvetica Neue Light"/>
                <a:sym typeface="Baskerville" charset="0"/>
              </a:rPr>
              <a:t>Network Device Education Foundation (</a:t>
            </a:r>
            <a:r>
              <a:rPr lang="en-US" sz="2500" dirty="0" err="1" smtClean="0">
                <a:solidFill>
                  <a:srgbClr val="000000"/>
                </a:solidFill>
                <a:ea typeface="ＭＳ Ｐゴシック" charset="0"/>
                <a:cs typeface="Helvetica Neue Light"/>
                <a:sym typeface="Baskerville" charset="0"/>
              </a:rPr>
              <a:t>NetDEF</a:t>
            </a:r>
            <a:r>
              <a:rPr lang="en-US" sz="2500" dirty="0" smtClean="0">
                <a:solidFill>
                  <a:srgbClr val="000000"/>
                </a:solidFill>
                <a:ea typeface="ＭＳ Ｐゴシック" charset="0"/>
                <a:cs typeface="Helvetica Neue Light"/>
                <a:sym typeface="Baskerville" charset="0"/>
              </a:rPr>
              <a:t>)</a:t>
            </a:r>
            <a:endParaRPr lang="en-US" sz="2500" dirty="0" smtClean="0">
              <a:solidFill>
                <a:srgbClr val="000000"/>
              </a:solidFill>
              <a:ea typeface="ＭＳ Ｐゴシック" charset="0"/>
              <a:cs typeface="Helvetica Neue Light"/>
              <a:sym typeface="Baskerville" charset="0"/>
            </a:endParaRP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en-US" sz="2500" dirty="0" smtClean="0">
                <a:solidFill>
                  <a:srgbClr val="000000"/>
                </a:solidFill>
                <a:ea typeface="ＭＳ Ｐゴシック" charset="0"/>
                <a:cs typeface="Helvetica Neue Light"/>
                <a:sym typeface="Baskerville" charset="0"/>
                <a:hlinkClick r:id="rId4"/>
              </a:rPr>
              <a:t>www.netdef.org</a:t>
            </a:r>
            <a:r>
              <a:rPr lang="en-US" sz="2500" dirty="0" smtClean="0">
                <a:solidFill>
                  <a:srgbClr val="000000"/>
                </a:solidFill>
                <a:ea typeface="ＭＳ Ｐゴシック" charset="0"/>
                <a:cs typeface="Helvetica Neue Light"/>
                <a:sym typeface="Baskerville" charset="0"/>
              </a:rPr>
              <a:t>   /   </a:t>
            </a:r>
            <a:r>
              <a:rPr lang="en-US" sz="2500" dirty="0" smtClean="0">
                <a:solidFill>
                  <a:srgbClr val="000000"/>
                </a:solidFill>
                <a:ea typeface="ＭＳ Ｐゴシック" charset="0"/>
                <a:cs typeface="Helvetica Neue Light"/>
                <a:sym typeface="Baskerville" charset="0"/>
                <a:hlinkClick r:id="rId5"/>
              </a:rPr>
              <a:t>www.opensourcerouting.org</a:t>
            </a:r>
            <a:endParaRPr lang="en-US" sz="2500" dirty="0">
              <a:solidFill>
                <a:srgbClr val="000000"/>
              </a:solidFill>
              <a:ea typeface="ＭＳ Ｐゴシック" charset="0"/>
              <a:cs typeface="Helvetica Neue Light"/>
              <a:sym typeface="Baskerville" charset="0"/>
            </a:endParaRPr>
          </a:p>
        </p:txBody>
      </p:sp>
      <p:pic>
        <p:nvPicPr>
          <p:cNvPr id="8" name="Picture 7" descr="NetDEF_long_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29" y="5680332"/>
            <a:ext cx="3956858" cy="936567"/>
          </a:xfrm>
          <a:prstGeom prst="rect">
            <a:avLst/>
          </a:prstGeom>
        </p:spPr>
      </p:pic>
      <p:pic>
        <p:nvPicPr>
          <p:cNvPr id="2" name="Picture 1" descr="MartinQuagga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754"/>
            <a:ext cx="3967391" cy="564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6888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178595" y="1937743"/>
            <a:ext cx="8786812" cy="29825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4288" tIns="32144" rIns="0" bIns="32144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 Bold Condense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32137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64275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964134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1285513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b="1" dirty="0" smtClean="0"/>
              <a:t>Building </a:t>
            </a:r>
            <a:r>
              <a:rPr lang="en-US" b="1" dirty="0" smtClean="0"/>
              <a:t>Tools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rgbClr val="9A9A9A"/>
                </a:solidFill>
                <a:latin typeface="+mn-lt"/>
                <a:cs typeface="Helvetica Neue Light"/>
                <a:sym typeface="Baskerville" charset="0"/>
              </a:rPr>
              <a:t>Tools used for “building”</a:t>
            </a:r>
            <a:endParaRPr lang="en-US" sz="3200" dirty="0">
              <a:solidFill>
                <a:srgbClr val="9A9A9A"/>
              </a:solidFill>
              <a:latin typeface="+mn-lt"/>
              <a:ea typeface="ヒラギノ明朝 ProN W3" charset="0"/>
              <a:cs typeface="ヒラギノ明朝 ProN W3" charset="0"/>
              <a:sym typeface="Baskerville" charset="0"/>
            </a:endParaRPr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0" y="705446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6072188"/>
            <a:ext cx="9144000" cy="178594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951" y="2036707"/>
            <a:ext cx="2878483" cy="247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113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VMs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2495B-39B3-5F42-8174-3C1974B27A1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ubuntu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6" y="5080643"/>
            <a:ext cx="1468152" cy="1168404"/>
          </a:xfrm>
          <a:prstGeom prst="rect">
            <a:avLst/>
          </a:prstGeom>
        </p:spPr>
      </p:pic>
      <p:pic>
        <p:nvPicPr>
          <p:cNvPr id="6" name="Picture 5" descr="centos 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589" y="1314880"/>
            <a:ext cx="1267048" cy="1267048"/>
          </a:xfrm>
          <a:prstGeom prst="rect">
            <a:avLst/>
          </a:prstGeom>
        </p:spPr>
      </p:pic>
      <p:pic>
        <p:nvPicPr>
          <p:cNvPr id="7" name="Picture 6" descr="Debian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07" y="4652771"/>
            <a:ext cx="1104930" cy="1461065"/>
          </a:xfrm>
          <a:prstGeom prst="rect">
            <a:avLst/>
          </a:prstGeom>
        </p:spPr>
      </p:pic>
      <p:pic>
        <p:nvPicPr>
          <p:cNvPr id="8" name="Picture 7" descr="NetBSD 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65" y="5207279"/>
            <a:ext cx="1468152" cy="1124360"/>
          </a:xfrm>
          <a:prstGeom prst="rect">
            <a:avLst/>
          </a:prstGeom>
        </p:spPr>
      </p:pic>
      <p:pic>
        <p:nvPicPr>
          <p:cNvPr id="9" name="Picture 8" descr="freebsd-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533" y="5080643"/>
            <a:ext cx="1568167" cy="1359079"/>
          </a:xfrm>
          <a:prstGeom prst="rect">
            <a:avLst/>
          </a:prstGeom>
        </p:spPr>
      </p:pic>
      <p:pic>
        <p:nvPicPr>
          <p:cNvPr id="10" name="Picture 9" descr="openbsd 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200" y="2837313"/>
            <a:ext cx="1901489" cy="1233583"/>
          </a:xfrm>
          <a:prstGeom prst="rect">
            <a:avLst/>
          </a:prstGeom>
        </p:spPr>
      </p:pic>
      <p:pic>
        <p:nvPicPr>
          <p:cNvPr id="11" name="Picture 10" descr="omnios logo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780" y="5207279"/>
            <a:ext cx="1587455" cy="1041768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78595" y="1969990"/>
            <a:ext cx="6201290" cy="2100906"/>
          </a:xfrm>
          <a:prstGeom prst="rect">
            <a:avLst/>
          </a:prstGeom>
        </p:spPr>
        <p:txBody>
          <a:bodyPr/>
          <a:lstStyle>
            <a:lvl1pPr marL="624902" indent="-401722" algn="l" rtl="0" eaLnBrk="1" fontAlgn="base" hangingPunct="1">
              <a:spcBef>
                <a:spcPts val="1686"/>
              </a:spcBef>
              <a:spcAft>
                <a:spcPct val="0"/>
              </a:spcAft>
              <a:buSzPct val="100000"/>
              <a:buFont typeface="Lucida Grande" charset="0"/>
              <a:buChar char="‣"/>
              <a:defRPr sz="2800" b="1" i="0">
                <a:solidFill>
                  <a:schemeClr val="tx1"/>
                </a:solidFill>
                <a:latin typeface="+mj-lt"/>
                <a:ea typeface="+mn-ea"/>
                <a:cs typeface="Helvetica Neue"/>
                <a:sym typeface="Helvetica Neue Bold Condensed" charset="0"/>
              </a:defRPr>
            </a:lvl1pPr>
            <a:lvl2pPr marL="937353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•"/>
              <a:defRPr sz="25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2pPr>
            <a:lvl3pPr marL="1249804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3pPr>
            <a:lvl4pPr marL="1562256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4pPr>
            <a:lvl5pPr marL="1874706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5pPr>
            <a:lvl6pPr marL="2196085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6pPr>
            <a:lvl7pPr marL="2517462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7pPr>
            <a:lvl8pPr marL="2838841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8pPr>
            <a:lvl9pPr marL="3160219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9pPr>
          </a:lstStyle>
          <a:p>
            <a:pPr indent="-310896">
              <a:spcBef>
                <a:spcPts val="486"/>
              </a:spcBef>
            </a:pPr>
            <a:r>
              <a:rPr lang="en-US" dirty="0" smtClean="0"/>
              <a:t>Build in VMs: Simple Reset</a:t>
            </a:r>
          </a:p>
          <a:p>
            <a:pPr indent="-310896">
              <a:spcBef>
                <a:spcPts val="486"/>
              </a:spcBef>
            </a:pPr>
            <a:r>
              <a:rPr lang="en-US" dirty="0" smtClean="0"/>
              <a:t>Build on specific </a:t>
            </a:r>
            <a:r>
              <a:rPr lang="en-US" dirty="0" err="1" smtClean="0"/>
              <a:t>distro</a:t>
            </a:r>
            <a:r>
              <a:rPr lang="en-US" dirty="0" smtClean="0"/>
              <a:t> and version</a:t>
            </a:r>
          </a:p>
          <a:p>
            <a:pPr lvl="1" indent="-310896">
              <a:spcBef>
                <a:spcPts val="486"/>
              </a:spcBef>
            </a:pPr>
            <a:r>
              <a:rPr lang="en-US" dirty="0" smtClean="0"/>
              <a:t>Different versions of libraries used</a:t>
            </a:r>
          </a:p>
          <a:p>
            <a:pPr indent="-310896">
              <a:spcBef>
                <a:spcPts val="486"/>
              </a:spcBef>
            </a:pPr>
            <a:r>
              <a:rPr lang="en-US" dirty="0" smtClean="0"/>
              <a:t>Different CPU Architectures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43532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Analysis:  Clang-Analyzer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2495B-39B3-5F42-8174-3C1974B27A1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13" y="1169295"/>
            <a:ext cx="7097300" cy="5578001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1895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Analysis:  Clang-Analyzer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2495B-39B3-5F42-8174-3C1974B27A1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>
            <a:fillRect/>
          </a:stretch>
        </p:blipFill>
        <p:spPr>
          <a:xfrm>
            <a:off x="238125" y="1916311"/>
            <a:ext cx="8577263" cy="4700588"/>
          </a:xfr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892613" y="1095554"/>
            <a:ext cx="5463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BUT: Expect a lot of bad warnings…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341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Analysis:  </a:t>
            </a:r>
            <a:r>
              <a:rPr lang="en-US" dirty="0" err="1" smtClean="0"/>
              <a:t>Coverity</a:t>
            </a:r>
            <a:r>
              <a:rPr lang="en-US" dirty="0" smtClean="0"/>
              <a:t> Scan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2495B-39B3-5F42-8174-3C1974B27A1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86" y="1169295"/>
            <a:ext cx="5727353" cy="5578001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1006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Analysis:  </a:t>
            </a:r>
            <a:r>
              <a:rPr lang="en-US" dirty="0" err="1" smtClean="0"/>
              <a:t>Coverity</a:t>
            </a:r>
            <a:r>
              <a:rPr lang="en-US" dirty="0" smtClean="0"/>
              <a:t> Scan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2495B-39B3-5F42-8174-3C1974B27A1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coverty_typ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38" y="1693486"/>
            <a:ext cx="8453963" cy="48189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92613" y="1095554"/>
            <a:ext cx="5940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Nice: Finds some Copy &amp; Paste errors!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1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Coverage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2495B-39B3-5F42-8174-3C1974B27A1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21415" y="2166667"/>
            <a:ext cx="9623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 smtClean="0"/>
              <a:t>?</a:t>
            </a:r>
            <a:endParaRPr lang="en-US" sz="12000" dirty="0"/>
          </a:p>
        </p:txBody>
      </p:sp>
      <p:sp>
        <p:nvSpPr>
          <p:cNvPr id="7" name="TextBox 6"/>
          <p:cNvSpPr txBox="1"/>
          <p:nvPr/>
        </p:nvSpPr>
        <p:spPr>
          <a:xfrm>
            <a:off x="2291058" y="4632185"/>
            <a:ext cx="451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[this slide is left blank – we don’t do this yet]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671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devana Light (Universal)">
  <a:themeElements>
    <a:clrScheme name="Custom 1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4D4D4D"/>
      </a:accent1>
      <a:accent2>
        <a:srgbClr val="DA8E00"/>
      </a:accent2>
      <a:accent3>
        <a:srgbClr val="D93700"/>
      </a:accent3>
      <a:accent4>
        <a:srgbClr val="B2040A"/>
      </a:accent4>
      <a:accent5>
        <a:srgbClr val="22AC56"/>
      </a:accent5>
      <a:accent6>
        <a:srgbClr val="1277B5"/>
      </a:accent6>
      <a:hlink>
        <a:srgbClr val="1277B5"/>
      </a:hlink>
      <a:folHlink>
        <a:srgbClr val="A22F73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Slidevana Light (Universal).potx</Template>
  <TotalTime>0</TotalTime>
  <Words>1434</Words>
  <Application>Microsoft Macintosh PowerPoint</Application>
  <PresentationFormat>On-screen Show (4:3)</PresentationFormat>
  <Paragraphs>201</Paragraphs>
  <Slides>23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Slidevana Light (Universal)</vt:lpstr>
      <vt:lpstr>Ideas and Challenges on testing a routing protocol </vt:lpstr>
      <vt:lpstr>Who is OpenSourceRouting ?</vt:lpstr>
      <vt:lpstr>PowerPoint Presentation</vt:lpstr>
      <vt:lpstr>Compiler VMs</vt:lpstr>
      <vt:lpstr>Static Analysis:  Clang-Analyzer</vt:lpstr>
      <vt:lpstr>Static Analysis:  Clang-Analyzer</vt:lpstr>
      <vt:lpstr>Static Analysis:  Coverity Scan</vt:lpstr>
      <vt:lpstr>Static Analysis:  Coverity Scan</vt:lpstr>
      <vt:lpstr>Code Coverage</vt:lpstr>
      <vt:lpstr>PowerPoint Presentation</vt:lpstr>
      <vt:lpstr>RFC Compliance Tests</vt:lpstr>
      <vt:lpstr>RFC Compliance Test:  Ixia ANVL</vt:lpstr>
      <vt:lpstr>Protocol Fuzzer</vt:lpstr>
      <vt:lpstr>Protocol Fuzzer: Spirent SPS-8000</vt:lpstr>
      <vt:lpstr>Protocol Performance &amp; Scale</vt:lpstr>
      <vt:lpstr>Protocol Performance &amp; Scale</vt:lpstr>
      <vt:lpstr>Protocol Performance &amp; Scale</vt:lpstr>
      <vt:lpstr>Protocol Performance &amp; Scale</vt:lpstr>
      <vt:lpstr>Protocol Performance &amp; Scale</vt:lpstr>
      <vt:lpstr>Protocol Performance &amp; Scale</vt:lpstr>
      <vt:lpstr>Automate (incl Result Parsing!)</vt:lpstr>
      <vt:lpstr>Links</vt:lpstr>
      <vt:lpstr>Questions 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2012-04-16T00:47:30Z</dcterms:created>
  <dcterms:modified xsi:type="dcterms:W3CDTF">2016-05-25T15:24:31Z</dcterms:modified>
</cp:coreProperties>
</file>