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Brenden Kuerbi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ADAF739-F55A-40DD-A092-555D11986D7E}">
  <a:tblStyle styleId="{1ADAF739-F55A-40DD-A092-555D11986D7E}" styleName="Table_0">
    <a:wholeTbl>
      <a:tcStyle>
        <a:tcBdr>
          <a:left>
            <a:ln cap="flat" cmpd="sng" w="12700">
              <a:solidFill>
                <a:srgbClr val="000000"/>
              </a:solidFill>
              <a:prstDash val="solid"/>
              <a:round/>
              <a:headEnd len="med" w="med" type="none"/>
              <a:tailEnd len="med" w="med" type="none"/>
            </a:ln>
          </a:left>
          <a:right>
            <a:ln cap="flat" cmpd="sng" w="12700">
              <a:solidFill>
                <a:srgbClr val="000000"/>
              </a:solidFill>
              <a:prstDash val="solid"/>
              <a:round/>
              <a:headEnd len="med" w="med" type="none"/>
              <a:tailEnd len="med" w="med" type="none"/>
            </a:ln>
          </a:right>
          <a:top>
            <a:ln cap="flat" cmpd="sng" w="12700">
              <a:solidFill>
                <a:srgbClr val="000000"/>
              </a:solidFill>
              <a:prstDash val="solid"/>
              <a:round/>
              <a:headEnd len="med" w="med" type="none"/>
              <a:tailEnd len="med" w="med" type="none"/>
            </a:ln>
          </a:top>
          <a:bottom>
            <a:ln cap="flat" cmpd="sng" w="12700">
              <a:solidFill>
                <a:srgbClr val="000000"/>
              </a:solidFill>
              <a:prstDash val="solid"/>
              <a:round/>
              <a:headEnd len="med" w="med" type="none"/>
              <a:tailEnd len="med" w="med" type="none"/>
            </a:ln>
          </a:bottom>
          <a:insideH>
            <a:ln cap="flat" cmpd="sng" w="12700">
              <a:solidFill>
                <a:srgbClr val="000000"/>
              </a:solidFill>
              <a:prstDash val="solid"/>
              <a:round/>
              <a:headEnd len="med" w="med" type="none"/>
              <a:tailEnd len="med" w="med" type="none"/>
            </a:ln>
          </a:insideH>
          <a:insideV>
            <a:ln cap="flat" cmpd="sng" w="12700">
              <a:solidFill>
                <a:srgbClr val="000000"/>
              </a:solidFill>
              <a:prstDash val="solid"/>
              <a:round/>
              <a:headEnd len="med" w="med" type="none"/>
              <a:tailEnd len="med" w="med" type="none"/>
            </a:ln>
          </a:insideV>
        </a:tcBdr>
      </a:tcStyle>
    </a:wholeTbl>
  </a:tblStyle>
  <a:tblStyle styleId="{1A0ACE6A-CCE7-4716-8B25-995284D64F88}" styleName="Table_1"/>
</a:tblStyleLst>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Roboto-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Roboto-bold.fntdata"/><Relationship Id="rId6" Type="http://schemas.openxmlformats.org/officeDocument/2006/relationships/notesMaster" Target="notesMasters/notesMaster1.xml"/><Relationship Id="rId18" Type="http://schemas.openxmlformats.org/officeDocument/2006/relationships/font" Target="fonts/Roboto-regular.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2">
    <p:pos x="6000" y="0"/>
    <p:text>Main points: 1. MANRS does, in effect, reduce collective action and privatize the exchange of routing policy data by focusing on exchange between individual ASes. Maintaining IRR data is a related, but distinct and "advanced" (i.e., secondary) objective.  And it relies on operator behavior to achieve that. 2. In theory, many issues that the IRR system faces could be addressed by applying blockchain practices.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Transaction costs are costs associated with participation in exchange of goods and services. E.g., include search and information costs, bargaining and decision costs, policing and enforcement costs.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Thanks to RIPE meeting organizers, in particular Gergana and the RACI committee for the invitation to speak to you today. </a:t>
            </a:r>
          </a:p>
          <a:p>
            <a:pPr lvl="0">
              <a:spcBef>
                <a:spcPts val="0"/>
              </a:spcBef>
              <a:buNone/>
            </a:pPr>
            <a:r>
              <a:t/>
            </a:r>
            <a:endParaRPr/>
          </a:p>
          <a:p>
            <a:pPr lvl="0">
              <a:spcBef>
                <a:spcPts val="0"/>
              </a:spcBef>
              <a:buNone/>
            </a:pPr>
            <a:r>
              <a:rPr lang="en"/>
              <a:t>This paper, co-developed with my colleague Milton Mueller, is an output of research occurring at Georgia Tech’s School of Public Policy and the Internet Governance Project.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98450" lvl="0" marL="457200" rtl="0">
              <a:lnSpc>
                <a:spcPct val="115000"/>
              </a:lnSpc>
              <a:spcBef>
                <a:spcPts val="0"/>
              </a:spcBef>
              <a:buSzPct val="100000"/>
            </a:pPr>
            <a:r>
              <a:rPr lang="en"/>
              <a:t>In conclusion, reconceptualizing the routing security problem as a data governance problem caused by a combination of misaligned incentives, high transaction costs, and an inability to manage organizational interdependencies provides a more realistic, if less elegant, basis for evaluating alternative solutions and technical paths going forward.</a:t>
            </a:r>
          </a:p>
          <a:p>
            <a:pPr indent="-298450" lvl="0" marL="457200" rtl="0">
              <a:lnSpc>
                <a:spcPct val="115000"/>
              </a:lnSpc>
              <a:spcBef>
                <a:spcPts val="0"/>
              </a:spcBef>
              <a:buSzPct val="100000"/>
            </a:pPr>
            <a:r>
              <a:rPr lang="en"/>
              <a:t>Using this approach, new ideas like applying blockchain to IRR data seem initially promising. They could help address the supply and use of routing policy data, and improve the ability to accomplish collective action. Ideally, this can lead to greater data accuracy and better routing security without threatening decentralized decision making by operators.</a:t>
            </a:r>
          </a:p>
          <a:p>
            <a:pPr indent="-298450" lvl="0" marL="457200" rtl="0">
              <a:lnSpc>
                <a:spcPct val="115000"/>
              </a:lnSpc>
              <a:spcBef>
                <a:spcPts val="0"/>
              </a:spcBef>
              <a:buSzPct val="100000"/>
            </a:pPr>
            <a:r>
              <a:rPr lang="en"/>
              <a:t>I welcome your thoughts and questions, and please feel free to approach me or my colleague this week or anytime by email.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Khan et al study measured various Prefix Origin Match figures, or consistency between IRR data and BGP announcements, for a variety of IRRs.  We collected information concerning IRR data governance. </a:t>
            </a:r>
          </a:p>
          <a:p>
            <a:pPr lvl="0">
              <a:spcBef>
                <a:spcPts val="0"/>
              </a:spcBef>
              <a:buNone/>
            </a:pPr>
            <a:r>
              <a:rPr lang="en">
                <a:highlight>
                  <a:srgbClr val="FFFFFF"/>
                </a:highlight>
              </a:rPr>
              <a:t>Main point: Organizations operating routing registries follow a variety of policies regarding the supply of data. One particular set of policies does not necessarily correlate to higher data accuracy. E.g., while most registries allow proxy registrations, they differ in whether or not they verify who is authorized to use the resources identified in the route object.</a:t>
            </a:r>
          </a:p>
          <a:p>
            <a:pPr lvl="0">
              <a:spcBef>
                <a:spcPts val="0"/>
              </a:spcBef>
              <a:buNone/>
            </a:pPr>
            <a:r>
              <a:rPr lang="en"/>
              <a:t>Positive relationship between higher POM rates and restricting and authenticating data suppliers.</a:t>
            </a:r>
          </a:p>
          <a:p>
            <a:pPr lvl="0">
              <a:spcBef>
                <a:spcPts val="0"/>
              </a:spcBef>
              <a:buNone/>
            </a:pPr>
            <a:r>
              <a:rPr lang="en"/>
              <a:t>3. No distinctly positive/inverse relationship between requiring data entry or authorizing resource use and .</a:t>
            </a:r>
          </a:p>
          <a:p>
            <a:pPr lvl="0">
              <a:spcBef>
                <a:spcPts val="0"/>
              </a:spcBef>
              <a:buNone/>
            </a:pPr>
            <a:r>
              <a:rPr lang="en"/>
              <a:t>4. No relationship between allowing proxy registrations and greater data quality.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Research begins with a paradox:</a:t>
            </a:r>
          </a:p>
          <a:p>
            <a:pPr lvl="0" rtl="0">
              <a:spcBef>
                <a:spcPts val="0"/>
              </a:spcBef>
              <a:buNone/>
            </a:pPr>
            <a:r>
              <a:t/>
            </a:r>
            <a:endParaRPr/>
          </a:p>
          <a:p>
            <a:pPr indent="-228600" lvl="0" marL="457200" rtl="0">
              <a:spcBef>
                <a:spcPts val="0"/>
              </a:spcBef>
            </a:pPr>
            <a:r>
              <a:rPr lang="en"/>
              <a:t>The supply and use of route announcement and policy data is highly distributed (i.e., entities maintain different amounts of data) and decentralized (i.e., data spread among numerous entities). This permits many opportunities for errors or manipulation of data.</a:t>
            </a:r>
          </a:p>
          <a:p>
            <a:pPr lvl="0" rtl="0">
              <a:spcBef>
                <a:spcPts val="0"/>
              </a:spcBef>
              <a:buNone/>
            </a:pPr>
            <a:r>
              <a:t/>
            </a:r>
            <a:endParaRPr/>
          </a:p>
          <a:p>
            <a:pPr indent="-228600" lvl="0" marL="457200" rtl="0">
              <a:spcBef>
                <a:spcPts val="0"/>
              </a:spcBef>
            </a:pPr>
            <a:r>
              <a:rPr lang="en"/>
              <a:t>Yet, distributed and decentralized exchanges of information among ISPs also makes system flexible and responsive to local conditions. Operators can set policies and take action on the networks for which they are directly responsible.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8450" lvl="0" marL="457200" rtl="0">
              <a:lnSpc>
                <a:spcPct val="115000"/>
              </a:lnSpc>
              <a:spcBef>
                <a:spcPts val="0"/>
              </a:spcBef>
              <a:buSzPct val="100000"/>
              <a:buAutoNum type="arabicPeriod"/>
            </a:pPr>
            <a:r>
              <a:rPr lang="en"/>
              <a:t>Our research looks at routing security as a governance problem, not just a technical problem. I.e., organizational practices, contracts, policies, etc. – known as governance structures in institutional economics – are as important to Internet routing security as technological design of protocols.</a:t>
            </a:r>
          </a:p>
          <a:p>
            <a:pPr lvl="0" rtl="0">
              <a:lnSpc>
                <a:spcPct val="115000"/>
              </a:lnSpc>
              <a:spcBef>
                <a:spcPts val="0"/>
              </a:spcBef>
              <a:buNone/>
            </a:pPr>
            <a:r>
              <a:t/>
            </a:r>
            <a:endParaRPr/>
          </a:p>
          <a:p>
            <a:pPr indent="-298450" lvl="0" marL="457200" rtl="0">
              <a:lnSpc>
                <a:spcPct val="115000"/>
              </a:lnSpc>
              <a:spcBef>
                <a:spcPts val="0"/>
              </a:spcBef>
              <a:buSzPct val="100000"/>
              <a:buAutoNum type="arabicPeriod"/>
            </a:pPr>
            <a:r>
              <a:rPr lang="en"/>
              <a:t>Source of routing security problems lies in the way routing data is exchanged among ISPs. While most operators have an incentive to cooperate in the exchange of data, we believe existing data sharing and governance methods make it difficult to identify and eliminate inaccurate data.</a:t>
            </a:r>
          </a:p>
          <a:p>
            <a:pPr lvl="0" rtl="0">
              <a:lnSpc>
                <a:spcPct val="115000"/>
              </a:lnSpc>
              <a:spcBef>
                <a:spcPts val="0"/>
              </a:spcBef>
              <a:buNone/>
            </a:pPr>
            <a:r>
              <a:t/>
            </a:r>
            <a:endParaRPr/>
          </a:p>
          <a:p>
            <a:pPr indent="-298450" lvl="0" marL="457200" rtl="0">
              <a:lnSpc>
                <a:spcPct val="115000"/>
              </a:lnSpc>
              <a:spcBef>
                <a:spcPts val="0"/>
              </a:spcBef>
              <a:buSzPct val="100000"/>
              <a:buAutoNum type="arabicPeriod"/>
            </a:pPr>
            <a:r>
              <a:rPr lang="en"/>
              <a:t>For example, in theory, the Internet routing registries should contain and accurate view of operators intended routing policies. However, in practice, a handful of studies comparing BGP announcements to routing policies have shown differences in data accuracy across registries. But why is this? Our qualitative research based on interviews with operators suggests that governance structures and the underlying motivations of data suppliers and users play an important role.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solidFill>
                  <a:srgbClr val="333333"/>
                </a:solidFill>
                <a:highlight>
                  <a:srgbClr val="FFFFFF"/>
                </a:highlight>
              </a:rPr>
              <a:t>The main form of routing data governance today is the Internet routing registry (IRR) system. </a:t>
            </a:r>
            <a:r>
              <a:rPr lang="en"/>
              <a:t>The supply of IRRs is decentralized and diverse, no inherent limit on the number of IRRs and any entity can decide to provide one. None of them are authoritative or sanctioned by laws or regulations. Some IRRs are operated as specialized, stand-alone registries (RADb, ALTDB), some run by national or regional IP address registries (like RIPE) and some are run by Internet service, hosting, or network security providers (Level3, NTT).</a:t>
            </a:r>
          </a:p>
          <a:p>
            <a:pPr lvl="0">
              <a:spcBef>
                <a:spcPts val="0"/>
              </a:spcBef>
              <a:buNone/>
            </a:pPr>
            <a:r>
              <a:t/>
            </a:r>
            <a:endParaRPr/>
          </a:p>
          <a:p>
            <a:pPr lvl="0">
              <a:spcBef>
                <a:spcPts val="0"/>
              </a:spcBef>
              <a:buNone/>
            </a:pPr>
            <a:r>
              <a:rPr lang="en">
                <a:solidFill>
                  <a:srgbClr val="333333"/>
                </a:solidFill>
                <a:highlight>
                  <a:srgbClr val="FFFFFF"/>
                </a:highlight>
              </a:rPr>
              <a:t>In theory, IRRs become “better” (more useful) by attracting more registrants and having accurate data about their routing practices. The key issue for routing security, therefore, is the supply of </a:t>
            </a:r>
            <a:r>
              <a:rPr i="1" lang="en">
                <a:solidFill>
                  <a:srgbClr val="333333"/>
                </a:solidFill>
                <a:highlight>
                  <a:srgbClr val="FFFFFF"/>
                </a:highlight>
              </a:rPr>
              <a:t>complete</a:t>
            </a:r>
            <a:r>
              <a:rPr lang="en">
                <a:solidFill>
                  <a:srgbClr val="333333"/>
                </a:solidFill>
                <a:highlight>
                  <a:srgbClr val="FFFFFF"/>
                </a:highlight>
              </a:rPr>
              <a:t> and </a:t>
            </a:r>
            <a:r>
              <a:rPr i="1" lang="en">
                <a:solidFill>
                  <a:srgbClr val="333333"/>
                </a:solidFill>
                <a:highlight>
                  <a:srgbClr val="FFFFFF"/>
                </a:highlight>
              </a:rPr>
              <a:t>accurate</a:t>
            </a:r>
            <a:r>
              <a:rPr lang="en">
                <a:solidFill>
                  <a:srgbClr val="333333"/>
                </a:solidFill>
                <a:highlight>
                  <a:srgbClr val="FFFFFF"/>
                </a:highlight>
              </a:rPr>
              <a:t> data in the IRR, and the incentives of operators to </a:t>
            </a:r>
            <a:r>
              <a:rPr i="1" lang="en">
                <a:solidFill>
                  <a:srgbClr val="333333"/>
                </a:solidFill>
                <a:highlight>
                  <a:srgbClr val="FFFFFF"/>
                </a:highlight>
              </a:rPr>
              <a:t>utilize</a:t>
            </a:r>
            <a:r>
              <a:rPr lang="en">
                <a:solidFill>
                  <a:srgbClr val="333333"/>
                </a:solidFill>
                <a:highlight>
                  <a:srgbClr val="FFFFFF"/>
                </a:highlight>
              </a:rPr>
              <a:t> that data.</a:t>
            </a:r>
          </a:p>
          <a:p>
            <a:pPr lvl="0">
              <a:spcBef>
                <a:spcPts val="0"/>
              </a:spcBef>
              <a:buNone/>
            </a:pPr>
            <a:r>
              <a:t/>
            </a:r>
            <a:endParaRPr>
              <a:solidFill>
                <a:srgbClr val="333333"/>
              </a:solidFill>
              <a:highlight>
                <a:srgbClr val="FFFFFF"/>
              </a:highlight>
            </a:endParaRPr>
          </a:p>
          <a:p>
            <a:pPr lvl="0" rtl="0">
              <a:spcBef>
                <a:spcPts val="0"/>
              </a:spcBef>
              <a:buNone/>
            </a:pPr>
            <a:r>
              <a:rPr b="1" lang="en">
                <a:solidFill>
                  <a:srgbClr val="333333"/>
                </a:solidFill>
              </a:rPr>
              <a:t>Main point:</a:t>
            </a:r>
            <a:r>
              <a:rPr lang="en">
                <a:solidFill>
                  <a:srgbClr val="333333"/>
                </a:solidFill>
              </a:rPr>
              <a:t> But </a:t>
            </a:r>
            <a:r>
              <a:rPr lang="en">
                <a:solidFill>
                  <a:srgbClr val="333333"/>
                </a:solidFill>
                <a:highlight>
                  <a:srgbClr val="FFFFFF"/>
                </a:highlight>
              </a:rPr>
              <a:t>based on our research we see IRRs as a flawed governance structure because they are characterized by: 1) misaligned incentives; 2) high transaction costs; and 3) unmanageable interdependencies.</a:t>
            </a:r>
          </a:p>
          <a:p>
            <a:pPr lvl="0">
              <a:spcBef>
                <a:spcPts val="0"/>
              </a:spcBef>
              <a:buNone/>
            </a:pPr>
            <a:r>
              <a:t/>
            </a:r>
            <a:endParaRPr>
              <a:solidFill>
                <a:srgbClr val="333333"/>
              </a:solidFill>
              <a:highlight>
                <a:srgbClr val="FFFFFF"/>
              </a:highlight>
            </a:endParaRPr>
          </a:p>
          <a:p>
            <a:pPr lvl="0" rtl="0">
              <a:spcBef>
                <a:spcPts val="0"/>
              </a:spcBef>
              <a:buNone/>
            </a:pPr>
            <a:r>
              <a:rPr lang="en">
                <a:solidFill>
                  <a:srgbClr val="333333"/>
                </a:solidFill>
                <a:highlight>
                  <a:srgbClr val="FFFFFF"/>
                </a:highlight>
              </a:rPr>
              <a:t>Misaligned incentives - actors have different motivations</a:t>
            </a:r>
          </a:p>
          <a:p>
            <a:pPr indent="-298450" lvl="0" marL="457200" rtl="0">
              <a:lnSpc>
                <a:spcPct val="115000"/>
              </a:lnSpc>
              <a:spcBef>
                <a:spcPts val="0"/>
              </a:spcBef>
              <a:buSzPct val="100000"/>
              <a:buChar char="●"/>
            </a:pPr>
            <a:r>
              <a:rPr lang="en"/>
              <a:t>Not all actors want to reveal their routing policies publicly; for that reason some network operators don’t enter data into IRRs;</a:t>
            </a:r>
          </a:p>
          <a:p>
            <a:pPr indent="-298450" lvl="0" marL="457200" rtl="0">
              <a:lnSpc>
                <a:spcPct val="115000"/>
              </a:lnSpc>
              <a:spcBef>
                <a:spcPts val="0"/>
              </a:spcBef>
              <a:buSzPct val="100000"/>
              <a:buChar char="●"/>
            </a:pPr>
            <a:r>
              <a:rPr lang="en"/>
              <a:t>Participation in an IRR could be seen as a classic collective action problem leading to underproduction of a public good: the value of the IRR to operator’s filtering depends not entirely upon its efforts, but also on the actions of dozens or even hundreds of others, which any individual user cannot predict or control;</a:t>
            </a:r>
          </a:p>
          <a:p>
            <a:pPr indent="-298450" lvl="0" marL="457200" rtl="0">
              <a:lnSpc>
                <a:spcPct val="115000"/>
              </a:lnSpc>
              <a:spcBef>
                <a:spcPts val="0"/>
              </a:spcBef>
              <a:buSzPct val="100000"/>
              <a:buChar char="●"/>
            </a:pPr>
            <a:r>
              <a:rPr lang="en"/>
              <a:t>There are weak incentives to delete obsolete objects, as it involves work and no immediate benefit; failure to update or correct one’s own obsolete data can affect others more than it affects the data supplier.</a:t>
            </a:r>
          </a:p>
          <a:p>
            <a:pPr lvl="0" rtl="0">
              <a:lnSpc>
                <a:spcPct val="115000"/>
              </a:lnSpc>
              <a:spcBef>
                <a:spcPts val="0"/>
              </a:spcBef>
              <a:buNone/>
            </a:pPr>
            <a:r>
              <a:rPr lang="en"/>
              <a:t>High transaction costs - costs associated with exchange of data (search, info, decision, policing, enforcement)</a:t>
            </a:r>
          </a:p>
          <a:p>
            <a:pPr indent="-298450" lvl="0" marL="457200" rtl="0">
              <a:lnSpc>
                <a:spcPct val="115000"/>
              </a:lnSpc>
              <a:spcBef>
                <a:spcPts val="0"/>
              </a:spcBef>
              <a:buSzPct val="100000"/>
            </a:pPr>
            <a:r>
              <a:rPr lang="en"/>
              <a:t>While standardized, RPSL is not uniformly used by operators who have extended it to meet their own needs. Despite existing tools, it’s difficult to develop and distribute configuration files to routers.</a:t>
            </a:r>
          </a:p>
          <a:p>
            <a:pPr indent="-298450" lvl="0" marL="457200" rtl="0">
              <a:lnSpc>
                <a:spcPct val="115000"/>
              </a:lnSpc>
              <a:spcBef>
                <a:spcPts val="0"/>
              </a:spcBef>
              <a:buSzPct val="100000"/>
            </a:pPr>
            <a:r>
              <a:rPr lang="en"/>
              <a:t>There is no systematic way to verify the authenticity or accuracy of others' routing policies, or to identify obsolete routing policies </a:t>
            </a:r>
            <a:r>
              <a:rPr i="1" lang="en"/>
              <a:t>ex ante</a:t>
            </a:r>
          </a:p>
          <a:p>
            <a:pPr indent="-298450" lvl="0" marL="457200" rtl="0">
              <a:lnSpc>
                <a:spcPct val="115000"/>
              </a:lnSpc>
              <a:spcBef>
                <a:spcPts val="0"/>
              </a:spcBef>
              <a:buSzPct val="100000"/>
            </a:pPr>
            <a:r>
              <a:rPr lang="en"/>
              <a:t>Widespread mirroring of IRRs can be explained as an attempt to economize on transaction costs by simply copying entries generated by others, but practice does nothing to make the data consistent or more accurate across registries. (E.g. efforts like Job Snijders IRR lockdown tool is effort to address this)</a:t>
            </a:r>
          </a:p>
          <a:p>
            <a:pPr indent="-298450" lvl="0" marL="457200" rtl="0">
              <a:lnSpc>
                <a:spcPct val="115000"/>
              </a:lnSpc>
              <a:spcBef>
                <a:spcPts val="0"/>
              </a:spcBef>
              <a:buSzPct val="100000"/>
            </a:pPr>
            <a:r>
              <a:rPr lang="en"/>
              <a:t>Routing anomalies are more likely to occur in larger ISPs with more interconnections, but the cost and effort required to configure filters for such ISPs with more frequently changing announcements can acts as a deterrent to use of the IRR.</a:t>
            </a:r>
          </a:p>
          <a:p>
            <a:pPr lvl="0" rtl="0">
              <a:lnSpc>
                <a:spcPct val="115000"/>
              </a:lnSpc>
              <a:spcBef>
                <a:spcPts val="0"/>
              </a:spcBef>
              <a:buNone/>
            </a:pPr>
            <a:r>
              <a:rPr lang="en"/>
              <a:t>Unmanageable interdependencies</a:t>
            </a:r>
          </a:p>
          <a:p>
            <a:pPr indent="-298450" lvl="0" marL="457200" rtl="0">
              <a:lnSpc>
                <a:spcPct val="115000"/>
              </a:lnSpc>
              <a:spcBef>
                <a:spcPts val="0"/>
              </a:spcBef>
              <a:buSzPct val="100000"/>
            </a:pPr>
            <a:r>
              <a:rPr lang="en"/>
              <a:t>Once IRR data has been used by a variety of uncoordinated actors to generate route filters, a unilateral change in the registry data by one party can have unexpected or undesired operational consequences. </a:t>
            </a:r>
          </a:p>
          <a:p>
            <a:pPr lvl="0">
              <a:spcBef>
                <a:spcPts val="0"/>
              </a:spcBef>
              <a:buNone/>
            </a:pPr>
            <a:r>
              <a:t/>
            </a:r>
            <a:endParaRPr>
              <a:solidFill>
                <a:srgbClr val="333333"/>
              </a:solidFill>
              <a:highlight>
                <a:srgbClr val="FFFFFF"/>
              </a:highlight>
            </a:endParaRPr>
          </a:p>
          <a:p>
            <a:pPr lvl="0">
              <a:lnSpc>
                <a:spcPct val="115000"/>
              </a:lnSpc>
              <a:spcBef>
                <a:spcPts val="0"/>
              </a:spcBef>
              <a:buNone/>
            </a:pPr>
            <a:r>
              <a:t/>
            </a:r>
            <a:endParaRPr>
              <a:solidFill>
                <a:srgbClr val="333333"/>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Existing data governance alternatives to improve routing security also have shortcomings:</a:t>
            </a:r>
          </a:p>
          <a:p>
            <a:pPr lvl="0" rtl="0">
              <a:spcBef>
                <a:spcPts val="0"/>
              </a:spcBef>
              <a:buNone/>
            </a:pPr>
            <a:r>
              <a:rPr lang="en"/>
              <a:t> </a:t>
            </a:r>
          </a:p>
          <a:p>
            <a:pPr lvl="0" rtl="0">
              <a:spcBef>
                <a:spcPts val="0"/>
              </a:spcBef>
              <a:buNone/>
            </a:pPr>
            <a:r>
              <a:rPr lang="en"/>
              <a:t>RPKI and BGSPEC (good body of research here)</a:t>
            </a:r>
          </a:p>
          <a:p>
            <a:pPr indent="-228600" lvl="0" marL="457200" rtl="0">
              <a:spcBef>
                <a:spcPts val="0"/>
              </a:spcBef>
            </a:pPr>
            <a:r>
              <a:rPr lang="en"/>
              <a:t>Is an ex ante solution, and as such it’s hard to justify given it is cost to protect networks from possible future events. Hierarchical organization of PKIs introduces potential new risks around accidental or intentional certificate revocation (Cooper et al, 2013; Mueller &amp; Kuerbis 2011), Real time validation of BGPSEC creates additional costs and also requires collective action by operators along any particular AS path (Goldberg, 2015). And importantly, even if RPKI and BGPSEC are deployed some types of incidents, e.g., “route leaks”, require context about operators involved and policy data contained in IRR in order to make filtering decisions (Huston, 2015).</a:t>
            </a:r>
          </a:p>
          <a:p>
            <a:pPr indent="-228600" lvl="0" marL="457200" rtl="0">
              <a:spcBef>
                <a:spcPts val="0"/>
              </a:spcBef>
            </a:pPr>
            <a:r>
              <a:rPr lang="en"/>
              <a:t>Nonetheless, there is recognized value in combining resource certification with routing registries to provide policy data authentication and integrity. (Blunk, 2004; Karir &amp; Blunk, 2011; Kisteleki &amp; Haberman, 2016)</a:t>
            </a:r>
            <a:br>
              <a:rPr lang="en"/>
            </a:br>
          </a:p>
          <a:p>
            <a:pPr lvl="0" rtl="0">
              <a:spcBef>
                <a:spcPts val="0"/>
              </a:spcBef>
              <a:buNone/>
            </a:pPr>
            <a:r>
              <a:rPr lang="en"/>
              <a:t>Route monitoring services</a:t>
            </a:r>
          </a:p>
          <a:p>
            <a:pPr indent="-228600" lvl="0" marL="457200" rtl="0">
              <a:spcBef>
                <a:spcPts val="0"/>
              </a:spcBef>
            </a:pPr>
            <a:r>
              <a:rPr lang="en"/>
              <a:t>Several operators interviewed use commercial route monitoring services to detect unauthorized use of their resources. Easier to justify these ex post tools as they mitigate vulnerabilities after the fact. What distinguishes these paid services from the IRR is that the operator provides its routing policy information directly to the service in exchange for route monitoring. The operator’s routing policy information is compared against observed BGP announcements, and alerts are sent when anomalies occur.</a:t>
            </a:r>
          </a:p>
          <a:p>
            <a:pPr indent="-228600" lvl="0" marL="457200" rtl="0">
              <a:spcBef>
                <a:spcPts val="0"/>
              </a:spcBef>
            </a:pPr>
            <a:r>
              <a:rPr lang="en"/>
              <a:t>From an economic perspective, they turn the functionality of the public, shared good (i.e., data in the IRR) into a private good sold to the network operator. The fact that the operator is paying for the service strengthens its incentive to provide accurate, complete and up to date policy data about themselves to the service provider. Moreover, an operator’s routing policies remain confidential, rather than being published in open databases.</a:t>
            </a:r>
            <a:br>
              <a:rPr lang="en"/>
            </a:br>
            <a:br>
              <a:rPr lang="en"/>
            </a:b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98450" lvl="0" marL="457200" rtl="0">
              <a:lnSpc>
                <a:spcPct val="115000"/>
              </a:lnSpc>
              <a:spcBef>
                <a:spcPts val="0"/>
              </a:spcBef>
              <a:buSzPct val="100000"/>
            </a:pPr>
            <a:r>
              <a:rPr lang="en"/>
              <a:t>So where does this leave us? Having developed a conceptual framework, we set about testing it. This slide presents two additional ideas to promote routing security, one actual the other hypothetical.</a:t>
            </a:r>
          </a:p>
          <a:p>
            <a:pPr indent="-298450" lvl="0" marL="457200" rtl="0">
              <a:lnSpc>
                <a:spcPct val="115000"/>
              </a:lnSpc>
              <a:spcBef>
                <a:spcPts val="0"/>
              </a:spcBef>
              <a:buSzPct val="100000"/>
            </a:pPr>
            <a:r>
              <a:rPr lang="en"/>
              <a:t>MANRS is a well known initiative to have operators who sign up commit to several practices, including setting, exchanging, validating and enforcing routing policies, among other activities. In general, there is a strong normative component that shapes ISP behavior. However, much of the academic work on norms (in other fields) illustrates how norm adherence can be challenged by growing diversity and changing practices, which leads to difficulty in community enforcement. Moreover, operators ability to abide by norms may also be constrained by states who are more likely to be unable to develop and conform to norms. </a:t>
            </a:r>
          </a:p>
          <a:p>
            <a:pPr indent="-298450" lvl="0" marL="457200" rtl="0">
              <a:lnSpc>
                <a:spcPct val="115000"/>
              </a:lnSpc>
              <a:spcBef>
                <a:spcPts val="0"/>
              </a:spcBef>
              <a:buSzPct val="100000"/>
            </a:pPr>
            <a:r>
              <a:rPr lang="en"/>
              <a:t>Looking more generally at systems of trusted attestations, APNIC’s Geoff Huston has noted that blockchain technology, such as that used by the cryptocurrency Bitcoin, could provide an alternative to more hierarchically organized attestation systems (e.g., like DNSSEC, RPKI, or BGPSEC). In light of this, we considered the application of blockchain technology to IRR data. In theory, blockchain provides a resilient means to store and update data in a highly distributed fashion that is very hard to corrupt. While a complete evaluation of blockchain is beyond the scope of this project, its key characteristics of distributed consensus, provable timeline and unforgeable transactions suggest that it could resolve some of the problems we identified earlier.</a:t>
            </a:r>
          </a:p>
          <a:p>
            <a:pPr lvl="0" rtl="0">
              <a:lnSpc>
                <a:spcPct val="115000"/>
              </a:lnSpc>
              <a:spcBef>
                <a:spcPts val="0"/>
              </a:spcBef>
              <a:buNone/>
            </a:pPr>
            <a:r>
              <a:t/>
            </a:r>
            <a:endParaRPr/>
          </a:p>
          <a:p>
            <a:pPr indent="-298450" lvl="0" marL="457200" rtl="0">
              <a:lnSpc>
                <a:spcPct val="115000"/>
              </a:lnSpc>
              <a:spcBef>
                <a:spcPts val="0"/>
              </a:spcBef>
              <a:buSzPct val="110000"/>
            </a:pPr>
            <a:r>
              <a:rPr lang="en"/>
              <a:t>Next slide  </a:t>
            </a:r>
            <a:r>
              <a:rPr lang="en" sz="1000">
                <a:latin typeface="Times New Roman"/>
                <a:ea typeface="Times New Roman"/>
                <a:cs typeface="Times New Roman"/>
                <a:sym typeface="Times New Roman"/>
              </a:rPr>
              <a:t>  </a:t>
            </a:r>
          </a:p>
          <a:p>
            <a:pPr indent="0" lvl="0" marL="0" rtl="0">
              <a:lnSpc>
                <a:spcPct val="115000"/>
              </a:lnSpc>
              <a:spcBef>
                <a:spcPts val="0"/>
              </a:spcBef>
              <a:buNone/>
            </a:pPr>
            <a:r>
              <a:t/>
            </a:r>
            <a:endParaRPr sz="1000">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98450" lvl="0" marL="457200">
              <a:lnSpc>
                <a:spcPct val="115000"/>
              </a:lnSpc>
              <a:spcBef>
                <a:spcPts val="0"/>
              </a:spcBef>
              <a:buSzPct val="100000"/>
            </a:pPr>
            <a:r>
              <a:rPr lang="en"/>
              <a:t>But the important question is - would either one resolve the economic issues we’ve identified?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This and next slide summarize the shortcomings of the IRR’s data governance, and shows how MANRS or blockchain technology might help resolve them.  </a:t>
            </a:r>
          </a:p>
          <a:p>
            <a:pPr lvl="0">
              <a:spcBef>
                <a:spcPts val="0"/>
              </a:spcBef>
              <a:buNone/>
            </a:pPr>
            <a:r>
              <a:t/>
            </a:r>
            <a:endParaRPr/>
          </a:p>
          <a:p>
            <a:pPr lvl="0">
              <a:spcBef>
                <a:spcPts val="0"/>
              </a:spcBef>
              <a:buNone/>
            </a:pPr>
            <a:r>
              <a:rPr lang="en"/>
              <a:t>Looking at how these two alternatives address misaligned incentives, we see that:</a:t>
            </a:r>
          </a:p>
          <a:p>
            <a:pPr lvl="0" rtl="0">
              <a:spcBef>
                <a:spcPts val="0"/>
              </a:spcBef>
              <a:buNone/>
            </a:pPr>
            <a:r>
              <a:t/>
            </a:r>
            <a:endParaRPr/>
          </a:p>
          <a:p>
            <a:pPr indent="-298450" lvl="0" marL="457200" rtl="0">
              <a:spcBef>
                <a:spcPts val="0"/>
              </a:spcBef>
              <a:buSzPct val="100000"/>
              <a:buAutoNum type="arabicPeriod"/>
            </a:pPr>
            <a:r>
              <a:rPr lang="en"/>
              <a:t>MANRS reduces the overall collective action required by fostering bilateral exchanges of routing policy data and encourages filtering between an AS and its customer and adjacent networks. It also makes that data private to those actors.  However, MANRS doesn’t do anything to address the weaknesses of IRR system writ large, only suggesting that maintaining publicly documented routing data is an “advanced action” for ASes.</a:t>
            </a:r>
          </a:p>
          <a:p>
            <a:pPr lvl="0" rtl="0">
              <a:spcBef>
                <a:spcPts val="0"/>
              </a:spcBef>
              <a:buNone/>
            </a:pPr>
            <a:r>
              <a:t/>
            </a:r>
            <a:endParaRPr/>
          </a:p>
          <a:p>
            <a:pPr indent="-298450" lvl="0" marL="457200" rtl="0">
              <a:lnSpc>
                <a:spcPct val="115000"/>
              </a:lnSpc>
              <a:spcBef>
                <a:spcPts val="0"/>
              </a:spcBef>
              <a:buSzPct val="100000"/>
              <a:buAutoNum type="arabicPeriod"/>
            </a:pPr>
            <a:r>
              <a:rPr lang="en"/>
              <a:t>Blockchain could potentially address several areas. </a:t>
            </a:r>
          </a:p>
          <a:p>
            <a:pPr indent="-298450" lvl="1" marL="914400" rtl="0">
              <a:lnSpc>
                <a:spcPct val="115000"/>
              </a:lnSpc>
              <a:spcBef>
                <a:spcPts val="0"/>
              </a:spcBef>
              <a:buSzPct val="100000"/>
            </a:pPr>
            <a:r>
              <a:rPr lang="en"/>
              <a:t>Depending on implementation, access to data in a blockchain can be open or restricted. Moreover, public and private blockchains can be combined to achieve particular benefits.  E.g., the Linux Foundation’s Hyperledger project is considering how private financial transactions with strong KYC requirements could be recorded in a private blockchain which is then incorporated to public blockchain for broader accountability purposes.</a:t>
            </a:r>
          </a:p>
          <a:p>
            <a:pPr indent="-298450" lvl="1" marL="914400" rtl="0">
              <a:lnSpc>
                <a:spcPct val="115000"/>
              </a:lnSpc>
              <a:spcBef>
                <a:spcPts val="0"/>
              </a:spcBef>
              <a:buSzPct val="100000"/>
            </a:pPr>
            <a:r>
              <a:rPr lang="en"/>
              <a:t>A blockchain IRR could emphasize collective action among all operators or some number of registries using a to-be-developed distributed consensus protocol. While some blockchain’s consensus protocols involves remuneration as an incentive (e.g., Bitcoin), it’s not hard to envision a non-remunerative incentive system for the creation of blocks of policies in an blockchain IRR. The operation of registries by some large ISPs already demonstrates that they have incentives to aggregate valid routing policy data which can be used for filtering. In some regard, designing a distributed consensus protocol for routing policy would be much easier than one for a pseudonymous currency like Bitcoin. This is because there are far fewer, known entities that have to achieve consensus. </a:t>
            </a:r>
          </a:p>
          <a:p>
            <a:pPr indent="-298450" lvl="1" marL="914400" rtl="0">
              <a:lnSpc>
                <a:spcPct val="115000"/>
              </a:lnSpc>
              <a:spcBef>
                <a:spcPts val="0"/>
              </a:spcBef>
              <a:buSzPct val="100000"/>
            </a:pPr>
            <a:r>
              <a:rPr lang="en"/>
              <a:t>A permanent ledger of all objects eliminates the need to delete objects. And presumably, if a blockchain IRR is providing more overall benefit to operators, then might be more inclined to update their objects in 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buNone/>
            </a:pPr>
            <a:r>
              <a:rPr lang="en"/>
              <a:t>Looking at high transaction costs and unmanageable interdependencies:</a:t>
            </a:r>
          </a:p>
          <a:p>
            <a:pPr indent="-228600" lvl="0" marL="457200" rtl="0">
              <a:lnSpc>
                <a:spcPct val="115000"/>
              </a:lnSpc>
              <a:spcBef>
                <a:spcPts val="0"/>
              </a:spcBef>
            </a:pPr>
            <a:r>
              <a:rPr lang="en"/>
              <a:t>Object authenticity and integrity would play a key role, and would require more discussion about various resource authorization schemes. A provable timeline in blockchain would allow data users to determine if an object utilizing a particular resource has been obsoleted by a new object.</a:t>
            </a:r>
          </a:p>
          <a:p>
            <a:pPr indent="-228600" lvl="0" marL="457200" rtl="0">
              <a:lnSpc>
                <a:spcPct val="115000"/>
              </a:lnSpc>
              <a:spcBef>
                <a:spcPts val="0"/>
              </a:spcBef>
            </a:pPr>
            <a:r>
              <a:rPr lang="en"/>
              <a:t>A chief advantage of the blockchain approach would be production of a single, consistent routing registry that is distributed among multiple operators, unlike today where objects may be replicated and have possibly conflicting data across different registries.</a:t>
            </a:r>
          </a:p>
          <a:p>
            <a:pPr indent="-228600" lvl="0" marL="457200" rtl="0">
              <a:lnSpc>
                <a:spcPct val="115000"/>
              </a:lnSpc>
              <a:spcBef>
                <a:spcPts val="0"/>
              </a:spcBef>
            </a:pPr>
            <a:r>
              <a:rPr lang="en"/>
              <a:t>And a permanent ledger avoids situations where deleting an object inadvertently impacts another operator(s).</a:t>
            </a:r>
          </a:p>
          <a:p>
            <a:pPr indent="-228600" lvl="0" marL="457200" rtl="0">
              <a:lnSpc>
                <a:spcPct val="115000"/>
              </a:lnSpc>
              <a:spcBef>
                <a:spcPts val="0"/>
              </a:spcBef>
            </a:pPr>
            <a:r>
              <a:rPr lang="en"/>
              <a:t>Despite these advantages of blockchain, there remain areas that would need to be addressed. Specifically, the use of RPSL for sharing data and the ability to scale up use of IRR based filtering for large ISPs. But ongoing work in areas like software defined networking (e.g., OpenConfig), which provides logical separation and centralization of the control layer, might provide some complementary solutions.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rIns="91425" tIns="91425">
            <a:noAutofit/>
          </a:bodyPr>
          <a:lstStyle/>
          <a:p>
            <a:pPr lvl="0">
              <a:spcBef>
                <a:spcPts val="0"/>
              </a:spcBef>
              <a:buNone/>
            </a:pPr>
            <a:r>
              <a:rPr lang="en"/>
              <a:t>Internet routing registries (IRRs), data governance and security</a:t>
            </a:r>
          </a:p>
        </p:txBody>
      </p:sp>
      <p:sp>
        <p:nvSpPr>
          <p:cNvPr id="68" name="Shape 68"/>
          <p:cNvSpPr txBox="1"/>
          <p:nvPr>
            <p:ph idx="1" type="subTitle"/>
          </p:nvPr>
        </p:nvSpPr>
        <p:spPr>
          <a:xfrm>
            <a:off x="390525" y="2789130"/>
            <a:ext cx="8222100" cy="432900"/>
          </a:xfrm>
          <a:prstGeom prst="rect">
            <a:avLst/>
          </a:prstGeom>
        </p:spPr>
        <p:txBody>
          <a:bodyPr anchorCtr="0" anchor="t" bIns="91425" lIns="91425" rIns="91425" tIns="91425">
            <a:noAutofit/>
          </a:bodyPr>
          <a:lstStyle/>
          <a:p>
            <a:pPr lvl="0">
              <a:spcBef>
                <a:spcPts val="0"/>
              </a:spcBef>
              <a:buNone/>
            </a:pPr>
            <a:r>
              <a:rPr lang="en"/>
              <a:t>Brenden Kuerbis and Milton Mueller</a:t>
            </a:r>
          </a:p>
          <a:p>
            <a:pPr lvl="0">
              <a:spcBef>
                <a:spcPts val="0"/>
              </a:spcBef>
              <a:buNone/>
            </a:pPr>
            <a:r>
              <a:rPr lang="en"/>
              <a:t>School of Public Policy</a:t>
            </a:r>
          </a:p>
          <a:p>
            <a:pPr lvl="0">
              <a:spcBef>
                <a:spcPts val="0"/>
              </a:spcBef>
              <a:buNone/>
            </a:pPr>
            <a:r>
              <a:rPr lang="en"/>
              <a:t>Georgia Institute of Technology, United States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90250" y="488250"/>
            <a:ext cx="6227100" cy="4090800"/>
          </a:xfrm>
          <a:prstGeom prst="rect">
            <a:avLst/>
          </a:prstGeom>
        </p:spPr>
        <p:txBody>
          <a:bodyPr anchorCtr="0" anchor="ctr" bIns="91425" lIns="91425" rIns="91425" tIns="91425">
            <a:noAutofit/>
          </a:bodyPr>
          <a:lstStyle/>
          <a:p>
            <a:pPr lvl="0">
              <a:spcBef>
                <a:spcPts val="0"/>
              </a:spcBef>
              <a:buNone/>
            </a:pPr>
            <a:r>
              <a:rPr lang="en"/>
              <a:t>Thanks. Feedback and questions?</a:t>
            </a:r>
          </a:p>
          <a:p>
            <a:pPr lvl="0">
              <a:spcBef>
                <a:spcPts val="0"/>
              </a:spcBef>
              <a:buNone/>
            </a:pPr>
            <a:r>
              <a:t/>
            </a:r>
            <a:endParaRPr/>
          </a:p>
          <a:p>
            <a:pPr lvl="0">
              <a:lnSpc>
                <a:spcPct val="115000"/>
              </a:lnSpc>
              <a:spcBef>
                <a:spcPts val="0"/>
              </a:spcBef>
              <a:buNone/>
            </a:pPr>
            <a:r>
              <a:rPr lang="en" sz="1400"/>
              <a:t>brenden.kuerbis</a:t>
            </a:r>
          </a:p>
          <a:p>
            <a:pPr lvl="0">
              <a:lnSpc>
                <a:spcPct val="115000"/>
              </a:lnSpc>
              <a:spcBef>
                <a:spcPts val="0"/>
              </a:spcBef>
              <a:buNone/>
            </a:pPr>
            <a:r>
              <a:rPr lang="en" sz="1400"/>
              <a:t>milton.mueller</a:t>
            </a:r>
          </a:p>
          <a:p>
            <a:pPr lvl="0">
              <a:lnSpc>
                <a:spcPct val="115000"/>
              </a:lnSpc>
              <a:spcBef>
                <a:spcPts val="0"/>
              </a:spcBef>
              <a:buNone/>
            </a:pPr>
            <a:r>
              <a:rPr lang="en" sz="1400"/>
              <a:t>@pubpolicy.gatech.edu</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nvSpPr>
        <p:spPr>
          <a:xfrm>
            <a:off x="649950" y="211575"/>
            <a:ext cx="7844100" cy="384300"/>
          </a:xfrm>
          <a:prstGeom prst="rect">
            <a:avLst/>
          </a:prstGeom>
          <a:noFill/>
          <a:ln>
            <a:noFill/>
          </a:ln>
        </p:spPr>
        <p:txBody>
          <a:bodyPr anchorCtr="0" anchor="ctr" bIns="91425" lIns="91425" rIns="91425" tIns="91425">
            <a:noAutofit/>
          </a:bodyPr>
          <a:lstStyle/>
          <a:p>
            <a:pPr lvl="0" rtl="0" algn="ctr">
              <a:lnSpc>
                <a:spcPct val="138000"/>
              </a:lnSpc>
              <a:spcBef>
                <a:spcPts val="0"/>
              </a:spcBef>
              <a:buNone/>
            </a:pPr>
            <a:r>
              <a:t/>
            </a:r>
            <a:endParaRPr sz="1100">
              <a:latin typeface="Times New Roman"/>
              <a:ea typeface="Times New Roman"/>
              <a:cs typeface="Times New Roman"/>
              <a:sym typeface="Times New Roman"/>
            </a:endParaRPr>
          </a:p>
          <a:p>
            <a:pPr lvl="0" rtl="0" algn="ctr">
              <a:lnSpc>
                <a:spcPct val="138000"/>
              </a:lnSpc>
              <a:spcBef>
                <a:spcPts val="0"/>
              </a:spcBef>
              <a:buNone/>
            </a:pPr>
            <a:r>
              <a:t/>
            </a:r>
            <a:endParaRPr sz="1100">
              <a:latin typeface="Times New Roman"/>
              <a:ea typeface="Times New Roman"/>
              <a:cs typeface="Times New Roman"/>
              <a:sym typeface="Times New Roman"/>
            </a:endParaRPr>
          </a:p>
          <a:p>
            <a:pPr lvl="0" rtl="0" algn="ctr">
              <a:spcBef>
                <a:spcPts val="0"/>
              </a:spcBef>
              <a:buNone/>
            </a:pPr>
            <a:r>
              <a:rPr lang="en">
                <a:solidFill>
                  <a:schemeClr val="accent1"/>
                </a:solidFill>
              </a:rPr>
              <a:t>Table 2: Routing data quality and governance structure of select IRRs</a:t>
            </a:r>
          </a:p>
          <a:p>
            <a:pPr lvl="0" rtl="0">
              <a:lnSpc>
                <a:spcPct val="115000"/>
              </a:lnSpc>
              <a:spcBef>
                <a:spcPts val="0"/>
              </a:spcBef>
              <a:buNone/>
            </a:pPr>
            <a:r>
              <a:t/>
            </a:r>
            <a:endParaRPr sz="1100">
              <a:latin typeface="Times New Roman"/>
              <a:ea typeface="Times New Roman"/>
              <a:cs typeface="Times New Roman"/>
              <a:sym typeface="Times New Roman"/>
            </a:endParaRPr>
          </a:p>
          <a:p>
            <a:pPr lvl="0" rtl="0">
              <a:spcBef>
                <a:spcPts val="0"/>
              </a:spcBef>
              <a:buNone/>
            </a:pPr>
            <a:r>
              <a:t/>
            </a:r>
            <a:endParaRPr sz="1100">
              <a:latin typeface="Times New Roman"/>
              <a:ea typeface="Times New Roman"/>
              <a:cs typeface="Times New Roman"/>
              <a:sym typeface="Times New Roman"/>
            </a:endParaRPr>
          </a:p>
        </p:txBody>
      </p:sp>
      <p:graphicFrame>
        <p:nvGraphicFramePr>
          <p:cNvPr id="126" name="Shape 126"/>
          <p:cNvGraphicFramePr/>
          <p:nvPr/>
        </p:nvGraphicFramePr>
        <p:xfrm>
          <a:off x="845625" y="762000"/>
          <a:ext cx="3000000" cy="3000000"/>
        </p:xfrm>
        <a:graphic>
          <a:graphicData uri="http://schemas.openxmlformats.org/drawingml/2006/table">
            <a:tbl>
              <a:tblPr>
                <a:noFill/>
                <a:tableStyleId>{1A0ACE6A-CCE7-4716-8B25-995284D64F88}</a:tableStyleId>
              </a:tblPr>
              <a:tblGrid>
                <a:gridCol w="1016300"/>
                <a:gridCol w="416700"/>
                <a:gridCol w="386200"/>
                <a:gridCol w="382850"/>
                <a:gridCol w="382850"/>
                <a:gridCol w="802875"/>
                <a:gridCol w="802875"/>
                <a:gridCol w="782550"/>
                <a:gridCol w="945175"/>
                <a:gridCol w="741900"/>
                <a:gridCol w="721575"/>
              </a:tblGrid>
              <a:tr h="270050">
                <a:tc>
                  <a:txBody>
                    <a:bodyPr>
                      <a:noAutofit/>
                    </a:bodyPr>
                    <a:lstStyle/>
                    <a:p>
                      <a:pPr lvl="0" rtl="0">
                        <a:spcBef>
                          <a:spcPts val="0"/>
                        </a:spcBef>
                        <a:buNone/>
                      </a:pPr>
                      <a:r>
                        <a:t/>
                      </a:r>
                      <a:endParaRPr/>
                    </a:p>
                  </a:txBody>
                  <a:tcPr marT="19050" marB="19050" marR="28575" marL="28575"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tcPr>
                </a:tc>
                <a:tc gridSpan="4">
                  <a:txBody>
                    <a:bodyPr>
                      <a:noAutofit/>
                    </a:bodyPr>
                    <a:lstStyle/>
                    <a:p>
                      <a:pPr lvl="0" rtl="0" algn="ctr">
                        <a:lnSpc>
                          <a:spcPct val="115000"/>
                        </a:lnSpc>
                        <a:spcBef>
                          <a:spcPts val="0"/>
                        </a:spcBef>
                        <a:buNone/>
                      </a:pPr>
                      <a:r>
                        <a:rPr lang="en" sz="800"/>
                        <a:t>Khan et al, 2013</a:t>
                      </a:r>
                    </a:p>
                  </a:txBody>
                  <a:tcPr marT="19050" marB="19050" marR="28575" marL="28575"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tcPr>
                </a:tc>
                <a:tc hMerge="1"/>
                <a:tc hMerge="1"/>
                <a:tc hMerge="1"/>
                <a:tc gridSpan="6">
                  <a:txBody>
                    <a:bodyPr>
                      <a:noAutofit/>
                    </a:bodyPr>
                    <a:lstStyle/>
                    <a:p>
                      <a:pPr lvl="0" rtl="0" algn="ctr">
                        <a:lnSpc>
                          <a:spcPct val="115000"/>
                        </a:lnSpc>
                        <a:spcBef>
                          <a:spcPts val="0"/>
                        </a:spcBef>
                        <a:buNone/>
                      </a:pPr>
                      <a:r>
                        <a:rPr lang="en" sz="800"/>
                        <a:t>Kuerbis &amp; Mueller, 2016</a:t>
                      </a:r>
                    </a:p>
                  </a:txBody>
                  <a:tcPr marT="19050" marB="19050" marR="28575" marL="28575"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tcPr>
                </a:tc>
                <a:tc hMerge="1"/>
                <a:tc hMerge="1"/>
                <a:tc hMerge="1"/>
                <a:tc hMerge="1"/>
                <a:tc hMerge="1"/>
              </a:tr>
              <a:tr h="501250">
                <a:tc>
                  <a:txBody>
                    <a:bodyPr>
                      <a:noAutofit/>
                    </a:bodyPr>
                    <a:lstStyle/>
                    <a:p>
                      <a:pPr lvl="0" rtl="0" algn="ctr">
                        <a:lnSpc>
                          <a:spcPct val="115000"/>
                        </a:lnSpc>
                        <a:spcBef>
                          <a:spcPts val="0"/>
                        </a:spcBef>
                        <a:buNone/>
                      </a:pPr>
                      <a:r>
                        <a:rPr lang="en" sz="800"/>
                        <a:t>Routing registry</a:t>
                      </a:r>
                    </a:p>
                  </a:txBody>
                  <a:tcPr marT="19050" marB="19050" marR="28575" marL="28575"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Direct-POM</a:t>
                      </a:r>
                    </a:p>
                  </a:txBody>
                  <a:tcPr marT="19050" marB="19050" marR="28575" marL="28575" anchor="ctr">
                    <a:lnL cap="flat" cmpd="sng" w="9525">
                      <a:solidFill>
                        <a:srgbClr val="000000"/>
                      </a:solidFill>
                      <a:prstDash val="solid"/>
                      <a:round/>
                      <a:headEnd len="med" w="med" type="none"/>
                      <a:tailEnd len="med" w="med" type="none"/>
                    </a:lnL>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Mntnr-POM</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AS link-POM</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Total-POM</a:t>
                      </a:r>
                    </a:p>
                  </a:txBody>
                  <a:tcPr marT="19050" marB="19050" marR="28575" marL="28575" anchor="ctr">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Requires data entry?</a:t>
                      </a:r>
                    </a:p>
                  </a:txBody>
                  <a:tcPr marT="19050" marB="19050" marR="28575" marL="28575" anchor="ctr">
                    <a:lnL cap="flat" cmpd="sng" w="9525">
                      <a:solidFill>
                        <a:srgbClr val="000000"/>
                      </a:solidFill>
                      <a:prstDash val="solid"/>
                      <a:round/>
                      <a:headEnd len="med" w="med" type="none"/>
                      <a:tailEnd len="med" w="med" type="none"/>
                    </a:lnL>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Restricts who can enter data?</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Authenticates data suppliers?</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Verifies address and AS resource authorization?</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Allows proxy registrations?</a:t>
                      </a:r>
                    </a:p>
                  </a:txBody>
                  <a:tcPr marT="19050" marB="19050" marR="28575" marL="28575" anchor="ct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Authenticates data users?</a:t>
                      </a:r>
                    </a:p>
                  </a:txBody>
                  <a:tcPr marT="19050" marB="19050" marR="28575" marL="28575" anchor="ctr">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tcPr>
                </a:tc>
              </a:tr>
              <a:tr h="214825">
                <a:tc>
                  <a:txBody>
                    <a:bodyPr>
                      <a:noAutofit/>
                    </a:bodyPr>
                    <a:lstStyle/>
                    <a:p>
                      <a:pPr lvl="0" rtl="0">
                        <a:lnSpc>
                          <a:spcPct val="115000"/>
                        </a:lnSpc>
                        <a:spcBef>
                          <a:spcPts val="0"/>
                        </a:spcBef>
                        <a:buNone/>
                      </a:pPr>
                      <a:r>
                        <a:rPr lang="en" sz="800"/>
                        <a:t>JPIRR</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tcPr>
                </a:tc>
                <a:tc>
                  <a:txBody>
                    <a:bodyPr>
                      <a:noAutofit/>
                    </a:bodyPr>
                    <a:lstStyle/>
                    <a:p>
                      <a:pPr lvl="0" rtl="0" algn="ctr">
                        <a:lnSpc>
                          <a:spcPct val="115000"/>
                        </a:lnSpc>
                        <a:spcBef>
                          <a:spcPts val="0"/>
                        </a:spcBef>
                        <a:buNone/>
                      </a:pPr>
                      <a:r>
                        <a:rPr lang="en" sz="800"/>
                        <a:t>0.92</a:t>
                      </a:r>
                    </a:p>
                  </a:txBody>
                  <a:tcPr marT="19050" marB="19050" marR="28575" marL="28575">
                    <a:lnL cap="flat" cmpd="sng" w="9525">
                      <a:solidFill>
                        <a:srgbClr val="000000"/>
                      </a:solidFill>
                      <a:prstDash val="solid"/>
                      <a:round/>
                      <a:headEnd len="med" w="med" type="none"/>
                      <a:tailEnd len="med" w="med" type="none"/>
                    </a:lnL>
                    <a:lnT cap="flat" cmpd="sng" w="9525">
                      <a:solidFill>
                        <a:srgbClr val="000000"/>
                      </a:solidFill>
                      <a:prstDash val="solid"/>
                      <a:round/>
                      <a:headEnd len="med" w="med" type="none"/>
                      <a:tailEnd len="med" w="med" type="none"/>
                    </a:lnT>
                  </a:tcPr>
                </a:tc>
                <a:tc>
                  <a:txBody>
                    <a:bodyPr>
                      <a:noAutofit/>
                    </a:bodyPr>
                    <a:lstStyle/>
                    <a:p>
                      <a:pPr lvl="0" rtl="0" algn="ctr">
                        <a:lnSpc>
                          <a:spcPct val="115000"/>
                        </a:lnSpc>
                        <a:spcBef>
                          <a:spcPts val="0"/>
                        </a:spcBef>
                        <a:buNone/>
                      </a:pPr>
                      <a:r>
                        <a:rPr lang="en" sz="800"/>
                        <a:t>0.02</a:t>
                      </a:r>
                    </a:p>
                  </a:txBody>
                  <a:tcPr marT="19050" marB="19050" marR="28575" marL="28575">
                    <a:lnT cap="flat" cmpd="sng" w="9525">
                      <a:solidFill>
                        <a:srgbClr val="000000"/>
                      </a:solidFill>
                      <a:prstDash val="solid"/>
                      <a:round/>
                      <a:headEnd len="med" w="med" type="none"/>
                      <a:tailEnd len="med" w="med" type="none"/>
                    </a:lnT>
                  </a:tcPr>
                </a:tc>
                <a:tc>
                  <a:txBody>
                    <a:bodyPr>
                      <a:noAutofit/>
                    </a:bodyPr>
                    <a:lstStyle/>
                    <a:p>
                      <a:pPr lvl="0" rtl="0" algn="ctr">
                        <a:lnSpc>
                          <a:spcPct val="115000"/>
                        </a:lnSpc>
                        <a:spcBef>
                          <a:spcPts val="0"/>
                        </a:spcBef>
                        <a:buNone/>
                      </a:pPr>
                      <a:r>
                        <a:rPr lang="en" sz="800"/>
                        <a:t>0.01</a:t>
                      </a:r>
                    </a:p>
                  </a:txBody>
                  <a:tcPr marT="19050" marB="19050" marR="28575" marL="28575">
                    <a:lnT cap="flat" cmpd="sng" w="9525">
                      <a:solidFill>
                        <a:srgbClr val="000000"/>
                      </a:solidFill>
                      <a:prstDash val="solid"/>
                      <a:round/>
                      <a:headEnd len="med" w="med" type="none"/>
                      <a:tailEnd len="med" w="med" type="none"/>
                    </a:lnT>
                  </a:tcPr>
                </a:tc>
                <a:tc>
                  <a:txBody>
                    <a:bodyPr>
                      <a:noAutofit/>
                    </a:bodyPr>
                    <a:lstStyle/>
                    <a:p>
                      <a:pPr lvl="0" rtl="0" algn="ctr">
                        <a:lnSpc>
                          <a:spcPct val="115000"/>
                        </a:lnSpc>
                        <a:spcBef>
                          <a:spcPts val="0"/>
                        </a:spcBef>
                        <a:buNone/>
                      </a:pPr>
                      <a:r>
                        <a:rPr lang="en" sz="800"/>
                        <a:t>0.95</a:t>
                      </a:r>
                    </a:p>
                  </a:txBody>
                  <a:tcPr marT="19050" marB="19050" marR="28575" marL="28575">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lnT cap="flat" cmpd="sng" w="9525">
                      <a:solidFill>
                        <a:srgbClr val="000000"/>
                      </a:solidFill>
                      <a:prstDash val="solid"/>
                      <a:round/>
                      <a:headEnd len="med" w="med" type="none"/>
                      <a:tailEnd len="med" w="med" type="none"/>
                    </a:lnT>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lnT cap="flat" cmpd="sng" w="9525">
                      <a:solidFill>
                        <a:srgbClr val="000000"/>
                      </a:solidFill>
                      <a:prstDash val="solid"/>
                      <a:round/>
                      <a:headEnd len="med" w="med" type="none"/>
                      <a:tailEnd len="med" w="med" type="none"/>
                    </a:lnT>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lnT cap="flat" cmpd="sng" w="9525">
                      <a:solidFill>
                        <a:srgbClr val="000000"/>
                      </a:solidFill>
                      <a:prstDash val="solid"/>
                      <a:round/>
                      <a:headEnd len="med" w="med" type="none"/>
                      <a:tailEnd len="med" w="med" type="none"/>
                    </a:lnT>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lnT cap="flat" cmpd="sng" w="9525">
                      <a:solidFill>
                        <a:srgbClr val="000000"/>
                      </a:solidFill>
                      <a:prstDash val="solid"/>
                      <a:round/>
                      <a:headEnd len="med" w="med" type="none"/>
                      <a:tailEnd len="med" w="med" type="none"/>
                    </a:lnT>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lnT cap="flat" cmpd="sng" w="9525">
                      <a:solidFill>
                        <a:srgbClr val="000000"/>
                      </a:solidFill>
                      <a:prstDash val="solid"/>
                      <a:round/>
                      <a:headEnd len="med" w="med" type="none"/>
                      <a:tailEnd len="med" w="med" type="none"/>
                    </a:lnT>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solidFill>
                      <a:srgbClr val="F4C7C3"/>
                    </a:solidFill>
                  </a:tcPr>
                </a:tc>
              </a:tr>
              <a:tr h="270050">
                <a:tc>
                  <a:txBody>
                    <a:bodyPr>
                      <a:noAutofit/>
                    </a:bodyPr>
                    <a:lstStyle/>
                    <a:p>
                      <a:pPr lvl="0" rtl="0">
                        <a:lnSpc>
                          <a:spcPct val="115000"/>
                        </a:lnSpc>
                        <a:spcBef>
                          <a:spcPts val="0"/>
                        </a:spcBef>
                        <a:buNone/>
                      </a:pPr>
                      <a:r>
                        <a:rPr lang="en" sz="800"/>
                        <a:t>BELL</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0.83</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0.01</a:t>
                      </a:r>
                    </a:p>
                  </a:txBody>
                  <a:tcPr marT="19050" marB="19050" marR="28575" marL="28575"/>
                </a:tc>
                <a:tc>
                  <a:txBody>
                    <a:bodyPr>
                      <a:noAutofit/>
                    </a:bodyPr>
                    <a:lstStyle/>
                    <a:p>
                      <a:pPr lvl="0" rtl="0" algn="ctr">
                        <a:lnSpc>
                          <a:spcPct val="115000"/>
                        </a:lnSpc>
                        <a:spcBef>
                          <a:spcPts val="0"/>
                        </a:spcBef>
                        <a:buNone/>
                      </a:pPr>
                      <a:r>
                        <a:rPr lang="en" sz="800"/>
                        <a:t>0.08</a:t>
                      </a:r>
                    </a:p>
                  </a:txBody>
                  <a:tcPr marT="19050" marB="19050" marR="28575" marL="28575"/>
                </a:tc>
                <a:tc>
                  <a:txBody>
                    <a:bodyPr>
                      <a:noAutofit/>
                    </a:bodyPr>
                    <a:lstStyle/>
                    <a:p>
                      <a:pPr lvl="0" rtl="0" algn="ctr">
                        <a:lnSpc>
                          <a:spcPct val="115000"/>
                        </a:lnSpc>
                        <a:spcBef>
                          <a:spcPts val="0"/>
                        </a:spcBef>
                        <a:buNone/>
                      </a:pPr>
                      <a:r>
                        <a:rPr lang="en" sz="800"/>
                        <a:t>0.92</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spcBef>
                          <a:spcPts val="0"/>
                        </a:spcBef>
                        <a:buNone/>
                      </a:pPr>
                      <a:r>
                        <a:t/>
                      </a:r>
                      <a:endParaRPr/>
                    </a:p>
                  </a:txBody>
                  <a:tcPr marT="19050" marB="19050" marR="28575" marL="28575" anchor="b">
                    <a:lnL cap="flat" cmpd="sng" w="9525">
                      <a:solidFill>
                        <a:srgbClr val="000000"/>
                      </a:solidFill>
                      <a:prstDash val="solid"/>
                      <a:round/>
                      <a:headEnd len="med" w="med" type="none"/>
                      <a:tailEnd len="med" w="med" type="none"/>
                    </a:lnL>
                  </a:tcPr>
                </a:tc>
                <a:tc>
                  <a:txBody>
                    <a:bodyPr>
                      <a:noAutofit/>
                    </a:bodyPr>
                    <a:lstStyle/>
                    <a:p>
                      <a:pPr lvl="0" rtl="0">
                        <a:spcBef>
                          <a:spcPts val="0"/>
                        </a:spcBef>
                        <a:buNone/>
                      </a:pPr>
                      <a:r>
                        <a:t/>
                      </a:r>
                      <a:endParaRPr/>
                    </a:p>
                  </a:txBody>
                  <a:tcPr marT="19050" marB="19050" marR="28575" marL="28575" anchor="b"/>
                </a:tc>
                <a:tc>
                  <a:txBody>
                    <a:bodyPr>
                      <a:noAutofit/>
                    </a:bodyPr>
                    <a:lstStyle/>
                    <a:p>
                      <a:pPr lvl="0" rtl="0">
                        <a:spcBef>
                          <a:spcPts val="0"/>
                        </a:spcBef>
                        <a:buNone/>
                      </a:pPr>
                      <a:r>
                        <a:t/>
                      </a:r>
                      <a:endParaRPr/>
                    </a:p>
                  </a:txBody>
                  <a:tcPr marT="19050" marB="19050" marR="28575" marL="28575" anchor="b"/>
                </a:tc>
                <a:tc>
                  <a:txBody>
                    <a:bodyPr>
                      <a:noAutofit/>
                    </a:bodyPr>
                    <a:lstStyle/>
                    <a:p>
                      <a:pPr lvl="0" rtl="0">
                        <a:spcBef>
                          <a:spcPts val="0"/>
                        </a:spcBef>
                        <a:buNone/>
                      </a:pPr>
                      <a:r>
                        <a:t/>
                      </a:r>
                      <a:endParaRPr/>
                    </a:p>
                  </a:txBody>
                  <a:tcPr marT="19050" marB="19050" marR="28575" marL="28575" anchor="b"/>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spcBef>
                          <a:spcPts val="0"/>
                        </a:spcBef>
                        <a:buNone/>
                      </a:pPr>
                      <a:r>
                        <a:t/>
                      </a:r>
                      <a:endParaRPr/>
                    </a:p>
                  </a:txBody>
                  <a:tcPr marT="19050" marB="19050" marR="28575" marL="28575" anchor="b">
                    <a:lnR cap="flat" cmpd="sng" w="9525">
                      <a:solidFill>
                        <a:srgbClr val="000000"/>
                      </a:solidFill>
                      <a:prstDash val="solid"/>
                      <a:round/>
                      <a:headEnd len="med" w="med" type="none"/>
                      <a:tailEnd len="med" w="med" type="none"/>
                    </a:lnR>
                  </a:tcPr>
                </a:tc>
              </a:tr>
              <a:tr h="214825">
                <a:tc>
                  <a:txBody>
                    <a:bodyPr>
                      <a:noAutofit/>
                    </a:bodyPr>
                    <a:lstStyle/>
                    <a:p>
                      <a:pPr lvl="0" rtl="0">
                        <a:lnSpc>
                          <a:spcPct val="115000"/>
                        </a:lnSpc>
                        <a:spcBef>
                          <a:spcPts val="0"/>
                        </a:spcBef>
                        <a:buNone/>
                      </a:pPr>
                      <a:r>
                        <a:rPr lang="en" sz="800"/>
                        <a:t>NTTCOM</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0.60</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0.20</a:t>
                      </a:r>
                    </a:p>
                  </a:txBody>
                  <a:tcPr marT="19050" marB="19050" marR="28575" marL="28575"/>
                </a:tc>
                <a:tc>
                  <a:txBody>
                    <a:bodyPr>
                      <a:noAutofit/>
                    </a:bodyPr>
                    <a:lstStyle/>
                    <a:p>
                      <a:pPr lvl="0" rtl="0" algn="ctr">
                        <a:lnSpc>
                          <a:spcPct val="115000"/>
                        </a:lnSpc>
                        <a:spcBef>
                          <a:spcPts val="0"/>
                        </a:spcBef>
                        <a:buNone/>
                      </a:pPr>
                      <a:r>
                        <a:rPr lang="en" sz="800"/>
                        <a:t>0.07</a:t>
                      </a:r>
                    </a:p>
                  </a:txBody>
                  <a:tcPr marT="19050" marB="19050" marR="28575" marL="28575"/>
                </a:tc>
                <a:tc>
                  <a:txBody>
                    <a:bodyPr>
                      <a:noAutofit/>
                    </a:bodyPr>
                    <a:lstStyle/>
                    <a:p>
                      <a:pPr lvl="0" rtl="0" algn="ctr">
                        <a:lnSpc>
                          <a:spcPct val="115000"/>
                        </a:lnSpc>
                        <a:spcBef>
                          <a:spcPts val="0"/>
                        </a:spcBef>
                        <a:buNone/>
                      </a:pPr>
                      <a:r>
                        <a:rPr lang="en" sz="800"/>
                        <a:t>0.87</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Yes</a:t>
                      </a:r>
                    </a:p>
                  </a:txBody>
                  <a:tcPr marT="19050" marB="19050" marR="28575" marL="28575">
                    <a:lnL cap="flat" cmpd="sng" w="9525">
                      <a:solidFill>
                        <a:srgbClr val="000000"/>
                      </a:solidFill>
                      <a:prstDash val="solid"/>
                      <a:round/>
                      <a:headEnd len="med" w="med" type="none"/>
                      <a:tailEnd len="med" w="med" type="none"/>
                    </a:lnL>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RIPE</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0.78</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0.04</a:t>
                      </a:r>
                    </a:p>
                  </a:txBody>
                  <a:tcPr marT="19050" marB="19050" marR="28575" marL="28575"/>
                </a:tc>
                <a:tc>
                  <a:txBody>
                    <a:bodyPr>
                      <a:noAutofit/>
                    </a:bodyPr>
                    <a:lstStyle/>
                    <a:p>
                      <a:pPr lvl="0" rtl="0" algn="ctr">
                        <a:lnSpc>
                          <a:spcPct val="115000"/>
                        </a:lnSpc>
                        <a:spcBef>
                          <a:spcPts val="0"/>
                        </a:spcBef>
                        <a:buNone/>
                      </a:pPr>
                      <a:r>
                        <a:rPr lang="en" sz="800"/>
                        <a:t>0.04</a:t>
                      </a:r>
                    </a:p>
                  </a:txBody>
                  <a:tcPr marT="19050" marB="19050" marR="28575" marL="28575"/>
                </a:tc>
                <a:tc>
                  <a:txBody>
                    <a:bodyPr>
                      <a:noAutofit/>
                    </a:bodyPr>
                    <a:lstStyle/>
                    <a:p>
                      <a:pPr lvl="0" rtl="0" algn="ctr">
                        <a:lnSpc>
                          <a:spcPct val="115000"/>
                        </a:lnSpc>
                        <a:spcBef>
                          <a:spcPts val="0"/>
                        </a:spcBef>
                        <a:buNone/>
                      </a:pPr>
                      <a:r>
                        <a:rPr lang="en" sz="800"/>
                        <a:t>0.86</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Yes</a:t>
                      </a:r>
                    </a:p>
                  </a:txBody>
                  <a:tcPr marT="19050" marB="19050" marR="28575" marL="28575">
                    <a:lnL cap="flat" cmpd="sng" w="9525">
                      <a:solidFill>
                        <a:srgbClr val="000000"/>
                      </a:solidFill>
                      <a:prstDash val="solid"/>
                      <a:round/>
                      <a:headEnd len="med" w="med" type="none"/>
                      <a:tailEnd len="med" w="med" type="none"/>
                    </a:lnL>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TC</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0.81</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0.00</a:t>
                      </a:r>
                    </a:p>
                  </a:txBody>
                  <a:tcPr marT="19050" marB="19050" marR="28575" marL="28575"/>
                </a:tc>
                <a:tc>
                  <a:txBody>
                    <a:bodyPr>
                      <a:noAutofit/>
                    </a:bodyPr>
                    <a:lstStyle/>
                    <a:p>
                      <a:pPr lvl="0" rtl="0" algn="ctr">
                        <a:lnSpc>
                          <a:spcPct val="115000"/>
                        </a:lnSpc>
                        <a:spcBef>
                          <a:spcPts val="0"/>
                        </a:spcBef>
                        <a:buNone/>
                      </a:pPr>
                      <a:r>
                        <a:rPr lang="en" sz="800"/>
                        <a:t>0.01</a:t>
                      </a:r>
                    </a:p>
                  </a:txBody>
                  <a:tcPr marT="19050" marB="19050" marR="28575" marL="28575"/>
                </a:tc>
                <a:tc>
                  <a:txBody>
                    <a:bodyPr>
                      <a:noAutofit/>
                    </a:bodyPr>
                    <a:lstStyle/>
                    <a:p>
                      <a:pPr lvl="0" rtl="0" algn="ctr">
                        <a:lnSpc>
                          <a:spcPct val="115000"/>
                        </a:lnSpc>
                        <a:spcBef>
                          <a:spcPts val="0"/>
                        </a:spcBef>
                        <a:buNone/>
                      </a:pPr>
                      <a:r>
                        <a:rPr lang="en" sz="800"/>
                        <a:t>0.82</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solidFill>
                      <a:srgbClr val="F4C7C3"/>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RADB</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0.61</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0.12</a:t>
                      </a:r>
                    </a:p>
                  </a:txBody>
                  <a:tcPr marT="19050" marB="19050" marR="28575" marL="28575"/>
                </a:tc>
                <a:tc>
                  <a:txBody>
                    <a:bodyPr>
                      <a:noAutofit/>
                    </a:bodyPr>
                    <a:lstStyle/>
                    <a:p>
                      <a:pPr lvl="0" rtl="0" algn="ctr">
                        <a:lnSpc>
                          <a:spcPct val="115000"/>
                        </a:lnSpc>
                        <a:spcBef>
                          <a:spcPts val="0"/>
                        </a:spcBef>
                        <a:buNone/>
                      </a:pPr>
                      <a:r>
                        <a:rPr lang="en" sz="800"/>
                        <a:t>0.09</a:t>
                      </a:r>
                    </a:p>
                  </a:txBody>
                  <a:tcPr marT="19050" marB="19050" marR="28575" marL="28575"/>
                </a:tc>
                <a:tc>
                  <a:txBody>
                    <a:bodyPr>
                      <a:noAutofit/>
                    </a:bodyPr>
                    <a:lstStyle/>
                    <a:p>
                      <a:pPr lvl="0" rtl="0" algn="ctr">
                        <a:lnSpc>
                          <a:spcPct val="115000"/>
                        </a:lnSpc>
                        <a:spcBef>
                          <a:spcPts val="0"/>
                        </a:spcBef>
                        <a:buNone/>
                      </a:pPr>
                      <a:r>
                        <a:rPr lang="en" sz="800"/>
                        <a:t>0.82</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APNIC</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0.70</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0.10</a:t>
                      </a:r>
                    </a:p>
                  </a:txBody>
                  <a:tcPr marT="19050" marB="19050" marR="28575" marL="28575"/>
                </a:tc>
                <a:tc>
                  <a:txBody>
                    <a:bodyPr>
                      <a:noAutofit/>
                    </a:bodyPr>
                    <a:lstStyle/>
                    <a:p>
                      <a:pPr lvl="0" rtl="0" algn="ctr">
                        <a:lnSpc>
                          <a:spcPct val="115000"/>
                        </a:lnSpc>
                        <a:spcBef>
                          <a:spcPts val="0"/>
                        </a:spcBef>
                        <a:buNone/>
                      </a:pPr>
                      <a:r>
                        <a:rPr lang="en" sz="800"/>
                        <a:t>0.01</a:t>
                      </a:r>
                    </a:p>
                  </a:txBody>
                  <a:tcPr marT="19050" marB="19050" marR="28575" marL="28575"/>
                </a:tc>
                <a:tc>
                  <a:txBody>
                    <a:bodyPr>
                      <a:noAutofit/>
                    </a:bodyPr>
                    <a:lstStyle/>
                    <a:p>
                      <a:pPr lvl="0" rtl="0" algn="ctr">
                        <a:lnSpc>
                          <a:spcPct val="115000"/>
                        </a:lnSpc>
                        <a:spcBef>
                          <a:spcPts val="0"/>
                        </a:spcBef>
                        <a:buNone/>
                      </a:pPr>
                      <a:r>
                        <a:rPr lang="en" sz="800"/>
                        <a:t>0.81</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ALTDB</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0.52</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0.18</a:t>
                      </a:r>
                    </a:p>
                  </a:txBody>
                  <a:tcPr marT="19050" marB="19050" marR="28575" marL="28575"/>
                </a:tc>
                <a:tc>
                  <a:txBody>
                    <a:bodyPr>
                      <a:noAutofit/>
                    </a:bodyPr>
                    <a:lstStyle/>
                    <a:p>
                      <a:pPr lvl="0" rtl="0" algn="ctr">
                        <a:lnSpc>
                          <a:spcPct val="115000"/>
                        </a:lnSpc>
                        <a:spcBef>
                          <a:spcPts val="0"/>
                        </a:spcBef>
                        <a:buNone/>
                      </a:pPr>
                      <a:r>
                        <a:rPr lang="en" sz="800"/>
                        <a:t>0.11</a:t>
                      </a:r>
                    </a:p>
                  </a:txBody>
                  <a:tcPr marT="19050" marB="19050" marR="28575" marL="28575"/>
                </a:tc>
                <a:tc>
                  <a:txBody>
                    <a:bodyPr>
                      <a:noAutofit/>
                    </a:bodyPr>
                    <a:lstStyle/>
                    <a:p>
                      <a:pPr lvl="0" rtl="0" algn="ctr">
                        <a:lnSpc>
                          <a:spcPct val="115000"/>
                        </a:lnSpc>
                        <a:spcBef>
                          <a:spcPts val="0"/>
                        </a:spcBef>
                        <a:buNone/>
                      </a:pPr>
                      <a:r>
                        <a:rPr lang="en" sz="800"/>
                        <a:t>0.81</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solidFill>
                      <a:srgbClr val="F4C7C3"/>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ARIN</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0.52</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0.04</a:t>
                      </a:r>
                    </a:p>
                  </a:txBody>
                  <a:tcPr marT="19050" marB="19050" marR="28575" marL="28575"/>
                </a:tc>
                <a:tc>
                  <a:txBody>
                    <a:bodyPr>
                      <a:noAutofit/>
                    </a:bodyPr>
                    <a:lstStyle/>
                    <a:p>
                      <a:pPr lvl="0" rtl="0" algn="ctr">
                        <a:lnSpc>
                          <a:spcPct val="115000"/>
                        </a:lnSpc>
                        <a:spcBef>
                          <a:spcPts val="0"/>
                        </a:spcBef>
                        <a:buNone/>
                      </a:pPr>
                      <a:r>
                        <a:rPr lang="en" sz="800"/>
                        <a:t>0.21</a:t>
                      </a:r>
                    </a:p>
                  </a:txBody>
                  <a:tcPr marT="19050" marB="19050" marR="28575" marL="28575"/>
                </a:tc>
                <a:tc>
                  <a:txBody>
                    <a:bodyPr>
                      <a:noAutofit/>
                    </a:bodyPr>
                    <a:lstStyle/>
                    <a:p>
                      <a:pPr lvl="0" rtl="0" algn="ctr">
                        <a:lnSpc>
                          <a:spcPct val="115000"/>
                        </a:lnSpc>
                        <a:spcBef>
                          <a:spcPts val="0"/>
                        </a:spcBef>
                        <a:buNone/>
                      </a:pPr>
                      <a:r>
                        <a:rPr lang="en" sz="800"/>
                        <a:t>0.77</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No</a:t>
                      </a:r>
                    </a:p>
                  </a:txBody>
                  <a:tcPr marT="19050" marB="19050" marR="28575" marL="28575">
                    <a:lnL cap="flat" cmpd="sng" w="9525">
                      <a:solidFill>
                        <a:srgbClr val="000000"/>
                      </a:solidFill>
                      <a:prstDash val="solid"/>
                      <a:round/>
                      <a:headEnd len="med" w="med" type="none"/>
                      <a:tailEnd len="med" w="med" type="none"/>
                    </a:lnL>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14825">
                <a:tc>
                  <a:txBody>
                    <a:bodyPr>
                      <a:noAutofit/>
                    </a:bodyPr>
                    <a:lstStyle/>
                    <a:p>
                      <a:pPr lvl="0" rtl="0">
                        <a:lnSpc>
                          <a:spcPct val="115000"/>
                        </a:lnSpc>
                        <a:spcBef>
                          <a:spcPts val="0"/>
                        </a:spcBef>
                        <a:buNone/>
                      </a:pPr>
                      <a:r>
                        <a:rPr lang="en" sz="800"/>
                        <a:t>LEVEL3</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0.43</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0.12</a:t>
                      </a:r>
                    </a:p>
                  </a:txBody>
                  <a:tcPr marT="19050" marB="19050" marR="28575" marL="28575"/>
                </a:tc>
                <a:tc>
                  <a:txBody>
                    <a:bodyPr>
                      <a:noAutofit/>
                    </a:bodyPr>
                    <a:lstStyle/>
                    <a:p>
                      <a:pPr lvl="0" rtl="0" algn="ctr">
                        <a:lnSpc>
                          <a:spcPct val="115000"/>
                        </a:lnSpc>
                        <a:spcBef>
                          <a:spcPts val="0"/>
                        </a:spcBef>
                        <a:buNone/>
                      </a:pPr>
                      <a:r>
                        <a:rPr lang="en" sz="800"/>
                        <a:t>0.22</a:t>
                      </a:r>
                    </a:p>
                  </a:txBody>
                  <a:tcPr marT="19050" marB="19050" marR="28575" marL="28575"/>
                </a:tc>
                <a:tc>
                  <a:txBody>
                    <a:bodyPr>
                      <a:noAutofit/>
                    </a:bodyPr>
                    <a:lstStyle/>
                    <a:p>
                      <a:pPr lvl="0" rtl="0" algn="ctr">
                        <a:lnSpc>
                          <a:spcPct val="115000"/>
                        </a:lnSpc>
                        <a:spcBef>
                          <a:spcPts val="0"/>
                        </a:spcBef>
                        <a:buNone/>
                      </a:pPr>
                      <a:r>
                        <a:rPr lang="en" sz="800"/>
                        <a:t>0.77</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Yes</a:t>
                      </a:r>
                    </a:p>
                  </a:txBody>
                  <a:tcPr marT="19050" marB="19050" marR="28575" marL="28575">
                    <a:lnL cap="flat" cmpd="sng" w="9525">
                      <a:solidFill>
                        <a:srgbClr val="000000"/>
                      </a:solidFill>
                      <a:prstDash val="solid"/>
                      <a:round/>
                      <a:headEnd len="med" w="med" type="none"/>
                      <a:tailEnd len="med" w="med" type="none"/>
                    </a:lnL>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70050">
                <a:tc>
                  <a:txBody>
                    <a:bodyPr>
                      <a:noAutofit/>
                    </a:bodyPr>
                    <a:lstStyle/>
                    <a:p>
                      <a:pPr lvl="0" rtl="0">
                        <a:lnSpc>
                          <a:spcPct val="115000"/>
                        </a:lnSpc>
                        <a:spcBef>
                          <a:spcPts val="0"/>
                        </a:spcBef>
                        <a:buNone/>
                      </a:pPr>
                      <a:r>
                        <a:rPr lang="en" sz="800"/>
                        <a:t>GT</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0.34</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0.23</a:t>
                      </a:r>
                    </a:p>
                  </a:txBody>
                  <a:tcPr marT="19050" marB="19050" marR="28575" marL="28575"/>
                </a:tc>
                <a:tc>
                  <a:txBody>
                    <a:bodyPr>
                      <a:noAutofit/>
                    </a:bodyPr>
                    <a:lstStyle/>
                    <a:p>
                      <a:pPr lvl="0" rtl="0" algn="ctr">
                        <a:lnSpc>
                          <a:spcPct val="115000"/>
                        </a:lnSpc>
                        <a:spcBef>
                          <a:spcPts val="0"/>
                        </a:spcBef>
                        <a:buNone/>
                      </a:pPr>
                      <a:r>
                        <a:rPr lang="en" sz="800"/>
                        <a:t>0.16</a:t>
                      </a:r>
                    </a:p>
                  </a:txBody>
                  <a:tcPr marT="19050" marB="19050" marR="28575" marL="28575"/>
                </a:tc>
                <a:tc>
                  <a:txBody>
                    <a:bodyPr>
                      <a:noAutofit/>
                    </a:bodyPr>
                    <a:lstStyle/>
                    <a:p>
                      <a:pPr lvl="0" rtl="0" algn="ctr">
                        <a:lnSpc>
                          <a:spcPct val="115000"/>
                        </a:lnSpc>
                        <a:spcBef>
                          <a:spcPts val="0"/>
                        </a:spcBef>
                        <a:buNone/>
                      </a:pPr>
                      <a:r>
                        <a:rPr lang="en" sz="800"/>
                        <a:t>0.73</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spcBef>
                          <a:spcPts val="0"/>
                        </a:spcBef>
                        <a:buNone/>
                      </a:pPr>
                      <a:r>
                        <a:t/>
                      </a:r>
                      <a:endParaRPr/>
                    </a:p>
                  </a:txBody>
                  <a:tcPr marT="19050" marB="19050" marR="28575" marL="28575" anchor="b">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spcBef>
                          <a:spcPts val="0"/>
                        </a:spcBef>
                        <a:buNone/>
                      </a:pPr>
                      <a:r>
                        <a:t/>
                      </a:r>
                      <a:endParaRPr/>
                    </a:p>
                  </a:txBody>
                  <a:tcPr marT="19050" marB="19050" marR="28575" marL="28575" anchor="b"/>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spcBef>
                          <a:spcPts val="0"/>
                        </a:spcBef>
                        <a:buNone/>
                      </a:pPr>
                      <a:r>
                        <a:t/>
                      </a:r>
                      <a:endParaRPr/>
                    </a:p>
                  </a:txBody>
                  <a:tcPr marT="19050" marB="19050" marR="28575" marL="28575" anchor="b">
                    <a:lnR cap="flat" cmpd="sng" w="9525">
                      <a:solidFill>
                        <a:srgbClr val="000000"/>
                      </a:solidFill>
                      <a:prstDash val="solid"/>
                      <a:round/>
                      <a:headEnd len="med" w="med" type="none"/>
                      <a:tailEnd len="med" w="med" type="none"/>
                    </a:lnR>
                  </a:tcPr>
                </a:tc>
              </a:tr>
              <a:tr h="270050">
                <a:tc>
                  <a:txBody>
                    <a:bodyPr>
                      <a:noAutofit/>
                    </a:bodyPr>
                    <a:lstStyle/>
                    <a:p>
                      <a:pPr lvl="0" rtl="0">
                        <a:lnSpc>
                          <a:spcPct val="115000"/>
                        </a:lnSpc>
                        <a:spcBef>
                          <a:spcPts val="0"/>
                        </a:spcBef>
                        <a:buNone/>
                      </a:pPr>
                      <a:r>
                        <a:rPr lang="en" sz="800"/>
                        <a:t>REACH</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0.11</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0.14</a:t>
                      </a:r>
                    </a:p>
                  </a:txBody>
                  <a:tcPr marT="19050" marB="19050" marR="28575" marL="28575"/>
                </a:tc>
                <a:tc>
                  <a:txBody>
                    <a:bodyPr>
                      <a:noAutofit/>
                    </a:bodyPr>
                    <a:lstStyle/>
                    <a:p>
                      <a:pPr lvl="0" rtl="0" algn="ctr">
                        <a:lnSpc>
                          <a:spcPct val="115000"/>
                        </a:lnSpc>
                        <a:spcBef>
                          <a:spcPts val="0"/>
                        </a:spcBef>
                        <a:buNone/>
                      </a:pPr>
                      <a:r>
                        <a:rPr lang="en" sz="800"/>
                        <a:t>0.46</a:t>
                      </a:r>
                    </a:p>
                  </a:txBody>
                  <a:tcPr marT="19050" marB="19050" marR="28575" marL="28575"/>
                </a:tc>
                <a:tc>
                  <a:txBody>
                    <a:bodyPr>
                      <a:noAutofit/>
                    </a:bodyPr>
                    <a:lstStyle/>
                    <a:p>
                      <a:pPr lvl="0" rtl="0" algn="ctr">
                        <a:lnSpc>
                          <a:spcPct val="115000"/>
                        </a:lnSpc>
                        <a:spcBef>
                          <a:spcPts val="0"/>
                        </a:spcBef>
                        <a:buNone/>
                      </a:pPr>
                      <a:r>
                        <a:rPr lang="en" sz="800"/>
                        <a:t>0.71</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spcBef>
                          <a:spcPts val="0"/>
                        </a:spcBef>
                        <a:buNone/>
                      </a:pPr>
                      <a:r>
                        <a:t/>
                      </a:r>
                      <a:endParaRPr/>
                    </a:p>
                  </a:txBody>
                  <a:tcPr marT="19050" marB="19050" marR="28575" marL="28575" anchor="b">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spcBef>
                          <a:spcPts val="0"/>
                        </a:spcBef>
                        <a:buNone/>
                      </a:pPr>
                      <a:r>
                        <a:t/>
                      </a:r>
                      <a:endParaRPr/>
                    </a:p>
                  </a:txBody>
                  <a:tcPr marT="19050" marB="19050" marR="28575" marL="28575" anchor="b"/>
                </a:tc>
                <a:tc>
                  <a:txBody>
                    <a:bodyPr>
                      <a:noAutofit/>
                    </a:bodyPr>
                    <a:lstStyle/>
                    <a:p>
                      <a:pPr lvl="0" rtl="0" algn="ctr">
                        <a:lnSpc>
                          <a:spcPct val="115000"/>
                        </a:lnSpc>
                        <a:spcBef>
                          <a:spcPts val="0"/>
                        </a:spcBef>
                        <a:buNone/>
                      </a:pPr>
                      <a:r>
                        <a:rPr lang="en" sz="800"/>
                        <a:t>No</a:t>
                      </a:r>
                    </a:p>
                  </a:txBody>
                  <a:tcPr marT="19050" marB="19050" marR="28575" marL="28575">
                    <a:solidFill>
                      <a:srgbClr val="F4C7C3"/>
                    </a:solidFill>
                  </a:tcPr>
                </a:tc>
                <a:tc>
                  <a:txBody>
                    <a:bodyPr>
                      <a:noAutofit/>
                    </a:bodyPr>
                    <a:lstStyle/>
                    <a:p>
                      <a:pPr lvl="0" rtl="0" algn="ctr">
                        <a:lnSpc>
                          <a:spcPct val="115000"/>
                        </a:lnSpc>
                        <a:spcBef>
                          <a:spcPts val="0"/>
                        </a:spcBef>
                        <a:buNone/>
                      </a:pPr>
                      <a:r>
                        <a:rPr lang="en" sz="800"/>
                        <a:t>Yes</a:t>
                      </a:r>
                    </a:p>
                  </a:txBody>
                  <a:tcPr marT="19050" marB="19050" marR="28575" marL="28575">
                    <a:lnR cap="flat" cmpd="sng" w="9525">
                      <a:solidFill>
                        <a:srgbClr val="000000"/>
                      </a:solidFill>
                      <a:prstDash val="solid"/>
                      <a:round/>
                      <a:headEnd len="med" w="med" type="none"/>
                      <a:tailEnd len="med" w="med" type="none"/>
                    </a:lnR>
                    <a:solidFill>
                      <a:srgbClr val="B7E1CD"/>
                    </a:solidFill>
                  </a:tcPr>
                </a:tc>
              </a:tr>
              <a:tr h="270050">
                <a:tc>
                  <a:txBody>
                    <a:bodyPr>
                      <a:noAutofit/>
                    </a:bodyPr>
                    <a:lstStyle/>
                    <a:p>
                      <a:pPr lvl="0" rtl="0">
                        <a:lnSpc>
                          <a:spcPct val="115000"/>
                        </a:lnSpc>
                        <a:spcBef>
                          <a:spcPts val="0"/>
                        </a:spcBef>
                        <a:buNone/>
                      </a:pPr>
                      <a:r>
                        <a:rPr lang="en" sz="800"/>
                        <a:t>SAVVIS</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0.39</a:t>
                      </a:r>
                    </a:p>
                  </a:txBody>
                  <a:tcPr marT="19050" marB="19050" marR="28575" marL="28575">
                    <a:lnL cap="flat" cmpd="sng" w="9525">
                      <a:solidFill>
                        <a:srgbClr val="000000"/>
                      </a:solidFill>
                      <a:prstDash val="solid"/>
                      <a:round/>
                      <a:headEnd len="med" w="med" type="none"/>
                      <a:tailEnd len="med" w="med" type="none"/>
                    </a:lnL>
                  </a:tcPr>
                </a:tc>
                <a:tc>
                  <a:txBody>
                    <a:bodyPr>
                      <a:noAutofit/>
                    </a:bodyPr>
                    <a:lstStyle/>
                    <a:p>
                      <a:pPr lvl="0" rtl="0" algn="ctr">
                        <a:lnSpc>
                          <a:spcPct val="115000"/>
                        </a:lnSpc>
                        <a:spcBef>
                          <a:spcPts val="0"/>
                        </a:spcBef>
                        <a:buNone/>
                      </a:pPr>
                      <a:r>
                        <a:rPr lang="en" sz="800"/>
                        <a:t>0.13</a:t>
                      </a:r>
                    </a:p>
                  </a:txBody>
                  <a:tcPr marT="19050" marB="19050" marR="28575" marL="28575"/>
                </a:tc>
                <a:tc>
                  <a:txBody>
                    <a:bodyPr>
                      <a:noAutofit/>
                    </a:bodyPr>
                    <a:lstStyle/>
                    <a:p>
                      <a:pPr lvl="0" rtl="0" algn="ctr">
                        <a:lnSpc>
                          <a:spcPct val="115000"/>
                        </a:lnSpc>
                        <a:spcBef>
                          <a:spcPts val="0"/>
                        </a:spcBef>
                        <a:buNone/>
                      </a:pPr>
                      <a:r>
                        <a:rPr lang="en" sz="800"/>
                        <a:t>0.17</a:t>
                      </a:r>
                    </a:p>
                  </a:txBody>
                  <a:tcPr marT="19050" marB="19050" marR="28575" marL="28575"/>
                </a:tc>
                <a:tc>
                  <a:txBody>
                    <a:bodyPr>
                      <a:noAutofit/>
                    </a:bodyPr>
                    <a:lstStyle/>
                    <a:p>
                      <a:pPr lvl="0" rtl="0" algn="ctr">
                        <a:lnSpc>
                          <a:spcPct val="115000"/>
                        </a:lnSpc>
                        <a:spcBef>
                          <a:spcPts val="0"/>
                        </a:spcBef>
                        <a:buNone/>
                      </a:pPr>
                      <a:r>
                        <a:rPr lang="en" sz="800"/>
                        <a:t>0.69</a:t>
                      </a:r>
                    </a:p>
                  </a:txBody>
                  <a:tcPr marT="19050" marB="19050" marR="28575" marL="28575">
                    <a:lnR cap="flat" cmpd="sng" w="9525">
                      <a:solidFill>
                        <a:srgbClr val="000000"/>
                      </a:solidFill>
                      <a:prstDash val="solid"/>
                      <a:round/>
                      <a:headEnd len="med" w="med" type="none"/>
                      <a:tailEnd len="med" w="med" type="none"/>
                    </a:lnR>
                  </a:tcPr>
                </a:tc>
                <a:tc>
                  <a:txBody>
                    <a:bodyPr>
                      <a:noAutofit/>
                    </a:bodyPr>
                    <a:lstStyle/>
                    <a:p>
                      <a:pPr lvl="0" rtl="0" algn="ctr">
                        <a:lnSpc>
                          <a:spcPct val="115000"/>
                        </a:lnSpc>
                        <a:spcBef>
                          <a:spcPts val="0"/>
                        </a:spcBef>
                        <a:buNone/>
                      </a:pPr>
                      <a:r>
                        <a:rPr lang="en" sz="800"/>
                        <a:t>Yes</a:t>
                      </a:r>
                    </a:p>
                  </a:txBody>
                  <a:tcPr marT="19050" marB="19050" marR="28575" marL="28575">
                    <a:lnL cap="flat" cmpd="sng" w="9525">
                      <a:solidFill>
                        <a:srgbClr val="000000"/>
                      </a:solidFill>
                      <a:prstDash val="solid"/>
                      <a:round/>
                      <a:headEnd len="med" w="med" type="none"/>
                      <a:tailEnd len="med" w="med" type="none"/>
                    </a:lnL>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spcBef>
                          <a:spcPts val="0"/>
                        </a:spcBef>
                        <a:buNone/>
                      </a:pPr>
                      <a:r>
                        <a:t/>
                      </a:r>
                      <a:endParaRPr/>
                    </a:p>
                  </a:txBody>
                  <a:tcPr marT="19050" marB="19050" marR="28575" marL="28575" anchor="b"/>
                </a:tc>
                <a:tc>
                  <a:txBody>
                    <a:bodyPr>
                      <a:noAutofit/>
                    </a:bodyPr>
                    <a:lstStyle/>
                    <a:p>
                      <a:pPr lvl="0" rtl="0" algn="ctr">
                        <a:lnSpc>
                          <a:spcPct val="115000"/>
                        </a:lnSpc>
                        <a:spcBef>
                          <a:spcPts val="0"/>
                        </a:spcBef>
                        <a:buNone/>
                      </a:pPr>
                      <a:r>
                        <a:rPr lang="en" sz="800"/>
                        <a:t>Yes</a:t>
                      </a:r>
                    </a:p>
                  </a:txBody>
                  <a:tcPr marT="19050" marB="19050" marR="28575" marL="28575">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solidFill>
                      <a:srgbClr val="F4C7C3"/>
                    </a:solidFill>
                  </a:tcPr>
                </a:tc>
              </a:tr>
              <a:tr h="270050">
                <a:tc>
                  <a:txBody>
                    <a:bodyPr>
                      <a:noAutofit/>
                    </a:bodyPr>
                    <a:lstStyle/>
                    <a:p>
                      <a:pPr lvl="0" rtl="0">
                        <a:lnSpc>
                          <a:spcPct val="115000"/>
                        </a:lnSpc>
                        <a:spcBef>
                          <a:spcPts val="0"/>
                        </a:spcBef>
                        <a:buNone/>
                      </a:pPr>
                      <a:r>
                        <a:rPr lang="en" sz="800"/>
                        <a:t>EPOCH</a:t>
                      </a:r>
                    </a:p>
                  </a:txBody>
                  <a:tcPr marT="19050" marB="19050" marR="28575" marL="285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0.33</a:t>
                      </a:r>
                    </a:p>
                  </a:txBody>
                  <a:tcPr marT="19050" marB="19050" marR="28575" marL="28575">
                    <a:lnL cap="flat" cmpd="sng" w="9525">
                      <a:solidFill>
                        <a:srgbClr val="000000"/>
                      </a:solidFill>
                      <a:prstDash val="solid"/>
                      <a:round/>
                      <a:headEnd len="med" w="med" type="none"/>
                      <a:tailEnd len="med" w="med" type="none"/>
                    </a:lnL>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0.22</a:t>
                      </a:r>
                    </a:p>
                  </a:txBody>
                  <a:tcPr marT="19050" marB="19050" marR="28575" marL="28575">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0.13</a:t>
                      </a:r>
                    </a:p>
                  </a:txBody>
                  <a:tcPr marT="19050" marB="19050" marR="28575" marL="28575">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0.68</a:t>
                      </a:r>
                    </a:p>
                  </a:txBody>
                  <a:tcPr marT="19050" marB="19050" marR="28575" marL="28575">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19050" marB="19050" marR="28575" marL="28575" anchor="b">
                    <a:lnL cap="flat" cmpd="sng" w="9525">
                      <a:solidFill>
                        <a:srgbClr val="000000"/>
                      </a:solidFill>
                      <a:prstDash val="solid"/>
                      <a:round/>
                      <a:headEnd len="med" w="med" type="none"/>
                      <a:tailEnd len="med" w="med" type="none"/>
                    </a:lnL>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Yes</a:t>
                      </a:r>
                    </a:p>
                  </a:txBody>
                  <a:tcPr marT="19050" marB="19050" marR="28575" marL="28575">
                    <a:lnB cap="flat" cmpd="sng" w="9525">
                      <a:solidFill>
                        <a:srgbClr val="000000"/>
                      </a:solidFill>
                      <a:prstDash val="solid"/>
                      <a:round/>
                      <a:headEnd len="med" w="med" type="none"/>
                      <a:tailEnd len="med" w="med" type="none"/>
                    </a:lnB>
                    <a:solidFill>
                      <a:srgbClr val="B7E1CD"/>
                    </a:solidFill>
                  </a:tcPr>
                </a:tc>
                <a:tc>
                  <a:txBody>
                    <a:bodyPr>
                      <a:noAutofit/>
                    </a:bodyPr>
                    <a:lstStyle/>
                    <a:p>
                      <a:pPr lvl="0" rtl="0" algn="ctr">
                        <a:lnSpc>
                          <a:spcPct val="115000"/>
                        </a:lnSpc>
                        <a:spcBef>
                          <a:spcPts val="0"/>
                        </a:spcBef>
                        <a:buNone/>
                      </a:pPr>
                      <a:r>
                        <a:rPr lang="en" sz="800"/>
                        <a:t>Yes</a:t>
                      </a:r>
                    </a:p>
                  </a:txBody>
                  <a:tcPr marT="19050" marB="19050" marR="28575" marL="28575">
                    <a:lnB cap="flat" cmpd="sng" w="9525">
                      <a:solidFill>
                        <a:srgbClr val="000000"/>
                      </a:solidFill>
                      <a:prstDash val="solid"/>
                      <a:round/>
                      <a:headEnd len="med" w="med" type="none"/>
                      <a:tailEnd len="med" w="med" type="none"/>
                    </a:lnB>
                    <a:solidFill>
                      <a:srgbClr val="B7E1CD"/>
                    </a:solidFill>
                  </a:tcPr>
                </a:tc>
                <a:tc>
                  <a:txBody>
                    <a:bodyPr>
                      <a:noAutofit/>
                    </a:bodyPr>
                    <a:lstStyle/>
                    <a:p>
                      <a:pPr lvl="0" rtl="0">
                        <a:spcBef>
                          <a:spcPts val="0"/>
                        </a:spcBef>
                        <a:buNone/>
                      </a:pPr>
                      <a:r>
                        <a:t/>
                      </a:r>
                      <a:endParaRPr/>
                    </a:p>
                  </a:txBody>
                  <a:tcPr marT="19050" marB="19050" marR="28575" marL="28575" anchor="b">
                    <a:lnB cap="flat" cmpd="sng" w="9525">
                      <a:solidFill>
                        <a:srgbClr val="000000"/>
                      </a:solidFill>
                      <a:prstDash val="solid"/>
                      <a:round/>
                      <a:headEnd len="med" w="med" type="none"/>
                      <a:tailEnd len="med" w="med" type="none"/>
                    </a:lnB>
                  </a:tcPr>
                </a:tc>
                <a:tc>
                  <a:txBody>
                    <a:bodyPr>
                      <a:noAutofit/>
                    </a:bodyPr>
                    <a:lstStyle/>
                    <a:p>
                      <a:pPr lvl="0" rtl="0" algn="ctr">
                        <a:lnSpc>
                          <a:spcPct val="115000"/>
                        </a:lnSpc>
                        <a:spcBef>
                          <a:spcPts val="0"/>
                        </a:spcBef>
                        <a:buNone/>
                      </a:pPr>
                      <a:r>
                        <a:rPr lang="en" sz="800"/>
                        <a:t>Yes</a:t>
                      </a:r>
                    </a:p>
                  </a:txBody>
                  <a:tcPr marT="19050" marB="19050" marR="28575" marL="28575">
                    <a:lnB cap="flat" cmpd="sng" w="9525">
                      <a:solidFill>
                        <a:srgbClr val="000000"/>
                      </a:solidFill>
                      <a:prstDash val="solid"/>
                      <a:round/>
                      <a:headEnd len="med" w="med" type="none"/>
                      <a:tailEnd len="med" w="med" type="none"/>
                    </a:lnB>
                    <a:solidFill>
                      <a:srgbClr val="B7E1CD"/>
                    </a:solidFill>
                  </a:tcPr>
                </a:tc>
                <a:tc>
                  <a:txBody>
                    <a:bodyPr>
                      <a:noAutofit/>
                    </a:bodyPr>
                    <a:lstStyle/>
                    <a:p>
                      <a:pPr lvl="0" rtl="0" algn="ctr">
                        <a:lnSpc>
                          <a:spcPct val="115000"/>
                        </a:lnSpc>
                        <a:spcBef>
                          <a:spcPts val="0"/>
                        </a:spcBef>
                        <a:buNone/>
                      </a:pPr>
                      <a:r>
                        <a:rPr lang="en" sz="800"/>
                        <a:t>No</a:t>
                      </a:r>
                    </a:p>
                  </a:txBody>
                  <a:tcPr marT="19050" marB="19050" marR="28575" marL="28575">
                    <a:lnR cap="flat" cmpd="sng" w="9525">
                      <a:solidFill>
                        <a:srgbClr val="000000"/>
                      </a:solidFill>
                      <a:prstDash val="solid"/>
                      <a:round/>
                      <a:headEnd len="med" w="med" type="none"/>
                      <a:tailEnd len="med" w="med" type="none"/>
                    </a:lnR>
                    <a:lnB cap="flat" cmpd="sng" w="9525">
                      <a:solidFill>
                        <a:srgbClr val="000000"/>
                      </a:solidFill>
                      <a:prstDash val="solid"/>
                      <a:round/>
                      <a:headEnd len="med" w="med" type="none"/>
                      <a:tailEnd len="med" w="med" type="none"/>
                    </a:lnB>
                    <a:solidFill>
                      <a:srgbClr val="F4C7C3"/>
                    </a:solidFill>
                  </a:tcPr>
                </a:tc>
              </a:tr>
            </a:tbl>
          </a:graphicData>
        </a:graphic>
      </p:graphicFrame>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Introduction</a:t>
            </a:r>
          </a:p>
        </p:txBody>
      </p:sp>
      <p:sp>
        <p:nvSpPr>
          <p:cNvPr id="74" name="Shape 74"/>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buNone/>
            </a:pPr>
            <a:r>
              <a:rPr lang="en" sz="2200"/>
              <a:t>Supply and use of route announcement and policy data is highly distributed and decentralized, permitting many opportunities for errors or manipulation. </a:t>
            </a:r>
          </a:p>
          <a:p>
            <a:pPr lvl="0">
              <a:spcBef>
                <a:spcPts val="0"/>
              </a:spcBef>
              <a:buNone/>
            </a:pPr>
            <a:r>
              <a:rPr lang="en" sz="2200"/>
              <a:t>Yet, distributed and decentralized exchanges of information among ISPs also makes the system flexible and responsive to local conditions.</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The routing security problem</a:t>
            </a:r>
          </a:p>
        </p:txBody>
      </p:sp>
      <p:sp>
        <p:nvSpPr>
          <p:cNvPr id="80" name="Shape 80"/>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buNone/>
            </a:pPr>
            <a:r>
              <a:rPr lang="en" sz="2200"/>
              <a:t>Not just a technical problem, but a governance of data problem.</a:t>
            </a:r>
          </a:p>
          <a:p>
            <a:pPr indent="-368300" lvl="0" marL="457200">
              <a:spcBef>
                <a:spcPts val="0"/>
              </a:spcBef>
              <a:buSzPct val="100000"/>
            </a:pPr>
            <a:r>
              <a:rPr lang="en" sz="2200"/>
              <a:t>Organizational practices, contracts, policies, etc. </a:t>
            </a:r>
          </a:p>
          <a:p>
            <a:pPr lvl="0">
              <a:spcBef>
                <a:spcPts val="0"/>
              </a:spcBef>
              <a:buNone/>
            </a:pPr>
            <a:r>
              <a:rPr lang="en" sz="2200"/>
              <a:t>Exchange of data - BGP announcements and AS policy objects, Internet routing registries - is essential to accurate routing.</a:t>
            </a:r>
          </a:p>
          <a:p>
            <a:pPr lvl="0">
              <a:spcBef>
                <a:spcPts val="0"/>
              </a:spcBef>
              <a:buNone/>
            </a:pPr>
            <a:r>
              <a:rPr lang="en" sz="2200"/>
              <a:t>Differing, conflicting motivations of suppliers and users of data.</a:t>
            </a:r>
            <a:r>
              <a:rPr lang="en" sz="1800"/>
              <a:t> </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226075" y="129200"/>
            <a:ext cx="2808000" cy="2382000"/>
          </a:xfrm>
          <a:prstGeom prst="rect">
            <a:avLst/>
          </a:prstGeom>
        </p:spPr>
        <p:txBody>
          <a:bodyPr anchorCtr="0" anchor="b" bIns="91425" lIns="91425" rIns="91425" tIns="91425">
            <a:noAutofit/>
          </a:bodyPr>
          <a:lstStyle/>
          <a:p>
            <a:pPr lvl="0">
              <a:spcBef>
                <a:spcPts val="0"/>
              </a:spcBef>
              <a:buNone/>
            </a:pPr>
            <a:r>
              <a:rPr lang="en"/>
              <a:t>Existing form of routing data governance</a:t>
            </a:r>
          </a:p>
          <a:p>
            <a:pPr lvl="0">
              <a:spcBef>
                <a:spcPts val="0"/>
              </a:spcBef>
              <a:buNone/>
            </a:pPr>
            <a:r>
              <a:t/>
            </a:r>
            <a:endParaRPr/>
          </a:p>
          <a:p>
            <a:pPr lvl="0">
              <a:spcBef>
                <a:spcPts val="0"/>
              </a:spcBef>
              <a:buNone/>
            </a:pPr>
            <a:r>
              <a:rPr lang="en"/>
              <a:t>...and why it is broken</a:t>
            </a:r>
          </a:p>
        </p:txBody>
      </p:sp>
      <p:sp>
        <p:nvSpPr>
          <p:cNvPr id="86" name="Shape 86"/>
          <p:cNvSpPr txBox="1"/>
          <p:nvPr>
            <p:ph idx="1" type="body"/>
          </p:nvPr>
        </p:nvSpPr>
        <p:spPr>
          <a:xfrm>
            <a:off x="3513450" y="53000"/>
            <a:ext cx="5396700" cy="4871100"/>
          </a:xfrm>
          <a:prstGeom prst="rect">
            <a:avLst/>
          </a:prstGeom>
        </p:spPr>
        <p:txBody>
          <a:bodyPr anchorCtr="0" anchor="t" bIns="91425" lIns="91425" rIns="91425" tIns="91425">
            <a:noAutofit/>
          </a:bodyPr>
          <a:lstStyle/>
          <a:p>
            <a:pPr lvl="0" rtl="0">
              <a:spcBef>
                <a:spcPts val="0"/>
              </a:spcBef>
              <a:buNone/>
            </a:pPr>
            <a:r>
              <a:rPr b="1" lang="en" sz="1600">
                <a:solidFill>
                  <a:schemeClr val="lt2"/>
                </a:solidFill>
              </a:rPr>
              <a:t>IRRs</a:t>
            </a:r>
            <a:r>
              <a:rPr lang="en" sz="1600">
                <a:solidFill>
                  <a:schemeClr val="lt2"/>
                </a:solidFill>
              </a:rPr>
              <a:t> - multiple, diverse organizations for sharing routing policy information (route objects, AS-sets, etc.)</a:t>
            </a:r>
          </a:p>
          <a:p>
            <a:pPr indent="-330200" lvl="0" marL="457200" rtl="0">
              <a:spcBef>
                <a:spcPts val="0"/>
              </a:spcBef>
              <a:buClr>
                <a:schemeClr val="lt2"/>
              </a:buClr>
              <a:buSzPct val="100000"/>
            </a:pPr>
            <a:r>
              <a:rPr b="1" lang="en" sz="1600">
                <a:solidFill>
                  <a:schemeClr val="lt2"/>
                </a:solidFill>
              </a:rPr>
              <a:t>Misaligned incentives</a:t>
            </a:r>
          </a:p>
          <a:p>
            <a:pPr indent="-330200" lvl="1" marL="914400" rtl="0">
              <a:spcBef>
                <a:spcPts val="0"/>
              </a:spcBef>
              <a:buClr>
                <a:schemeClr val="lt2"/>
              </a:buClr>
              <a:buSzPct val="100000"/>
            </a:pPr>
            <a:r>
              <a:rPr lang="en" sz="1600">
                <a:solidFill>
                  <a:schemeClr val="lt2"/>
                </a:solidFill>
              </a:rPr>
              <a:t>Privacy of data</a:t>
            </a:r>
          </a:p>
          <a:p>
            <a:pPr indent="-330200" lvl="1" marL="914400" rtl="0">
              <a:spcBef>
                <a:spcPts val="0"/>
              </a:spcBef>
              <a:buClr>
                <a:schemeClr val="lt2"/>
              </a:buClr>
              <a:buSzPct val="100000"/>
            </a:pPr>
            <a:r>
              <a:rPr lang="en" sz="1600">
                <a:solidFill>
                  <a:schemeClr val="lt2"/>
                </a:solidFill>
              </a:rPr>
              <a:t>Collective action problem, under production of public good</a:t>
            </a:r>
          </a:p>
          <a:p>
            <a:pPr indent="-330200" lvl="1" marL="914400" rtl="0">
              <a:spcBef>
                <a:spcPts val="0"/>
              </a:spcBef>
              <a:buClr>
                <a:schemeClr val="lt2"/>
              </a:buClr>
              <a:buSzPct val="100000"/>
            </a:pPr>
            <a:r>
              <a:rPr lang="en" sz="1600">
                <a:solidFill>
                  <a:schemeClr val="lt2"/>
                </a:solidFill>
              </a:rPr>
              <a:t>Costs/benefits of data maintenance</a:t>
            </a:r>
          </a:p>
          <a:p>
            <a:pPr indent="-330200" lvl="0" marL="457200" rtl="0">
              <a:spcBef>
                <a:spcPts val="0"/>
              </a:spcBef>
              <a:buClr>
                <a:schemeClr val="lt2"/>
              </a:buClr>
              <a:buSzPct val="100000"/>
            </a:pPr>
            <a:r>
              <a:rPr b="1" lang="en" sz="1600">
                <a:solidFill>
                  <a:schemeClr val="lt2"/>
                </a:solidFill>
              </a:rPr>
              <a:t>High transaction costs</a:t>
            </a:r>
          </a:p>
          <a:p>
            <a:pPr indent="-330200" lvl="1" marL="914400" rtl="0">
              <a:spcBef>
                <a:spcPts val="0"/>
              </a:spcBef>
              <a:buClr>
                <a:schemeClr val="lt2"/>
              </a:buClr>
              <a:buSzPct val="100000"/>
            </a:pPr>
            <a:r>
              <a:rPr lang="en" sz="1600">
                <a:solidFill>
                  <a:schemeClr val="lt2"/>
                </a:solidFill>
              </a:rPr>
              <a:t>RPSL difficult, not uniformly used</a:t>
            </a:r>
          </a:p>
          <a:p>
            <a:pPr indent="-330200" lvl="1" marL="914400" rtl="0">
              <a:spcBef>
                <a:spcPts val="0"/>
              </a:spcBef>
              <a:buClr>
                <a:schemeClr val="lt2"/>
              </a:buClr>
              <a:buSzPct val="100000"/>
            </a:pPr>
            <a:r>
              <a:rPr lang="en" sz="1600">
                <a:solidFill>
                  <a:schemeClr val="lt2"/>
                </a:solidFill>
              </a:rPr>
              <a:t>No systematic identification of authentic, accurate, or obsolete data</a:t>
            </a:r>
          </a:p>
          <a:p>
            <a:pPr indent="-330200" lvl="1" marL="914400" rtl="0">
              <a:spcBef>
                <a:spcPts val="0"/>
              </a:spcBef>
              <a:buClr>
                <a:schemeClr val="lt2"/>
              </a:buClr>
              <a:buSzPct val="100000"/>
            </a:pPr>
            <a:r>
              <a:rPr lang="en" sz="1600">
                <a:solidFill>
                  <a:schemeClr val="lt2"/>
                </a:solidFill>
              </a:rPr>
              <a:t>Limited benefits of mirroring data</a:t>
            </a:r>
          </a:p>
          <a:p>
            <a:pPr indent="-330200" lvl="1" marL="914400" rtl="0">
              <a:spcBef>
                <a:spcPts val="0"/>
              </a:spcBef>
              <a:buClr>
                <a:schemeClr val="lt2"/>
              </a:buClr>
              <a:buSzPct val="100000"/>
            </a:pPr>
            <a:r>
              <a:rPr lang="en" sz="1600">
                <a:solidFill>
                  <a:schemeClr val="lt2"/>
                </a:solidFill>
              </a:rPr>
              <a:t>Anomalies/filtering costs greater for some ASes</a:t>
            </a:r>
          </a:p>
          <a:p>
            <a:pPr indent="-330200" lvl="0" marL="457200" rtl="0">
              <a:spcBef>
                <a:spcPts val="0"/>
              </a:spcBef>
              <a:buClr>
                <a:schemeClr val="lt2"/>
              </a:buClr>
              <a:buSzPct val="100000"/>
            </a:pPr>
            <a:r>
              <a:rPr b="1" lang="en" sz="1600">
                <a:solidFill>
                  <a:schemeClr val="lt2"/>
                </a:solidFill>
              </a:rPr>
              <a:t>Unmanageable interdependencies</a:t>
            </a:r>
          </a:p>
          <a:p>
            <a:pPr indent="-330200" lvl="1" marL="914400" rtl="0">
              <a:spcBef>
                <a:spcPts val="0"/>
              </a:spcBef>
              <a:buClr>
                <a:schemeClr val="lt2"/>
              </a:buClr>
              <a:buSzPct val="100000"/>
            </a:pPr>
            <a:r>
              <a:rPr lang="en" sz="1600">
                <a:solidFill>
                  <a:schemeClr val="lt2"/>
                </a:solidFill>
              </a:rPr>
              <a:t>Unilateral changes in data can have unexpected, undesired consequences</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226077" y="2262800"/>
            <a:ext cx="2808000" cy="953400"/>
          </a:xfrm>
          <a:prstGeom prst="rect">
            <a:avLst/>
          </a:prstGeom>
        </p:spPr>
        <p:txBody>
          <a:bodyPr anchorCtr="0" anchor="b" bIns="91425" lIns="91425" rIns="91425" tIns="91425">
            <a:noAutofit/>
          </a:bodyPr>
          <a:lstStyle/>
          <a:p>
            <a:pPr lvl="0">
              <a:spcBef>
                <a:spcPts val="0"/>
              </a:spcBef>
              <a:buNone/>
            </a:pPr>
            <a:r>
              <a:rPr lang="en"/>
              <a:t>Existing data governance alternatives to improve routing security</a:t>
            </a:r>
          </a:p>
          <a:p>
            <a:pPr lvl="0">
              <a:spcBef>
                <a:spcPts val="0"/>
              </a:spcBef>
              <a:buNone/>
            </a:pPr>
            <a:r>
              <a:t/>
            </a:r>
            <a:endParaRPr/>
          </a:p>
          <a:p>
            <a:pPr lvl="0">
              <a:spcBef>
                <a:spcPts val="0"/>
              </a:spcBef>
              <a:buNone/>
            </a:pPr>
            <a:r>
              <a:rPr lang="en"/>
              <a:t>...have shortcomings</a:t>
            </a:r>
          </a:p>
        </p:txBody>
      </p:sp>
      <p:sp>
        <p:nvSpPr>
          <p:cNvPr id="92" name="Shape 92"/>
          <p:cNvSpPr txBox="1"/>
          <p:nvPr>
            <p:ph idx="1" type="body"/>
          </p:nvPr>
        </p:nvSpPr>
        <p:spPr>
          <a:xfrm>
            <a:off x="3513450" y="281600"/>
            <a:ext cx="5396700" cy="4604100"/>
          </a:xfrm>
          <a:prstGeom prst="rect">
            <a:avLst/>
          </a:prstGeom>
        </p:spPr>
        <p:txBody>
          <a:bodyPr anchorCtr="0" anchor="t" bIns="91425" lIns="91425" rIns="91425" tIns="91425">
            <a:noAutofit/>
          </a:bodyPr>
          <a:lstStyle/>
          <a:p>
            <a:pPr lvl="0">
              <a:spcBef>
                <a:spcPts val="0"/>
              </a:spcBef>
              <a:buNone/>
            </a:pPr>
            <a:r>
              <a:rPr b="1" lang="en" sz="1800">
                <a:solidFill>
                  <a:schemeClr val="lt2"/>
                </a:solidFill>
              </a:rPr>
              <a:t>RPKI and BGSPEC</a:t>
            </a:r>
          </a:p>
          <a:p>
            <a:pPr indent="-323850" lvl="0" marL="457200" rtl="0">
              <a:spcBef>
                <a:spcPts val="0"/>
              </a:spcBef>
              <a:buClr>
                <a:schemeClr val="lt2"/>
              </a:buClr>
              <a:buSzPct val="100000"/>
            </a:pPr>
            <a:r>
              <a:rPr i="1" lang="en" sz="1500">
                <a:solidFill>
                  <a:schemeClr val="lt2"/>
                </a:solidFill>
              </a:rPr>
              <a:t>Ex ante</a:t>
            </a:r>
            <a:r>
              <a:rPr lang="en" sz="1500">
                <a:solidFill>
                  <a:schemeClr val="lt2"/>
                </a:solidFill>
              </a:rPr>
              <a:t> elimination of BGP announcement vulnerabilities</a:t>
            </a:r>
          </a:p>
          <a:p>
            <a:pPr indent="-317500" lvl="0" marL="457200" rtl="0">
              <a:spcBef>
                <a:spcPts val="0"/>
              </a:spcBef>
              <a:buClr>
                <a:schemeClr val="lt2"/>
              </a:buClr>
              <a:buSzPct val="93333"/>
            </a:pPr>
            <a:r>
              <a:rPr lang="en" sz="1500">
                <a:solidFill>
                  <a:schemeClr val="lt2"/>
                </a:solidFill>
              </a:rPr>
              <a:t>Hierarchical, potential new risks</a:t>
            </a:r>
            <a:r>
              <a:rPr lang="en" sz="1400">
                <a:solidFill>
                  <a:srgbClr val="B7B7B7"/>
                </a:solidFill>
              </a:rPr>
              <a:t> </a:t>
            </a:r>
            <a:r>
              <a:rPr lang="en" sz="1000">
                <a:solidFill>
                  <a:srgbClr val="B7B7B7"/>
                </a:solidFill>
              </a:rPr>
              <a:t>(Cooper et al, 2013; Mueller &amp; Kuerbis 2011)</a:t>
            </a:r>
          </a:p>
          <a:p>
            <a:pPr indent="-317500" lvl="0" marL="457200" rtl="0">
              <a:spcBef>
                <a:spcPts val="0"/>
              </a:spcBef>
              <a:buClr>
                <a:schemeClr val="lt2"/>
              </a:buClr>
              <a:buSzPct val="93333"/>
            </a:pPr>
            <a:r>
              <a:rPr lang="en" sz="1500">
                <a:solidFill>
                  <a:schemeClr val="lt2"/>
                </a:solidFill>
              </a:rPr>
              <a:t>Real-time validation creates additional costs, requires some collective action too</a:t>
            </a:r>
            <a:r>
              <a:rPr lang="en" sz="1400">
                <a:solidFill>
                  <a:schemeClr val="lt2"/>
                </a:solidFill>
              </a:rPr>
              <a:t> </a:t>
            </a:r>
            <a:r>
              <a:rPr lang="en" sz="1000">
                <a:solidFill>
                  <a:srgbClr val="B7B7B7"/>
                </a:solidFill>
              </a:rPr>
              <a:t>(Goldberg, 2014)</a:t>
            </a:r>
          </a:p>
          <a:p>
            <a:pPr indent="-317500" lvl="0" marL="457200" rtl="0">
              <a:spcBef>
                <a:spcPts val="0"/>
              </a:spcBef>
              <a:buClr>
                <a:schemeClr val="lt2"/>
              </a:buClr>
              <a:buSzPct val="93333"/>
            </a:pPr>
            <a:r>
              <a:rPr lang="en" sz="1500">
                <a:solidFill>
                  <a:schemeClr val="lt2"/>
                </a:solidFill>
              </a:rPr>
              <a:t>Doesn’t address some routing vulnerabilities</a:t>
            </a:r>
            <a:r>
              <a:rPr lang="en" sz="1400">
                <a:solidFill>
                  <a:schemeClr val="lt2"/>
                </a:solidFill>
              </a:rPr>
              <a:t> </a:t>
            </a:r>
            <a:r>
              <a:rPr lang="en" sz="1000">
                <a:solidFill>
                  <a:srgbClr val="999999"/>
                </a:solidFill>
              </a:rPr>
              <a:t>(Huston, 2015)</a:t>
            </a:r>
          </a:p>
          <a:p>
            <a:pPr indent="-317500" lvl="0" marL="457200" rtl="0">
              <a:spcBef>
                <a:spcPts val="0"/>
              </a:spcBef>
              <a:buClr>
                <a:schemeClr val="lt2"/>
              </a:buClr>
              <a:buSzPct val="93333"/>
            </a:pPr>
            <a:r>
              <a:rPr lang="en" sz="1500">
                <a:solidFill>
                  <a:schemeClr val="lt2"/>
                </a:solidFill>
              </a:rPr>
              <a:t>Resource certification with routing policy data</a:t>
            </a:r>
            <a:r>
              <a:rPr lang="en" sz="1400">
                <a:solidFill>
                  <a:schemeClr val="lt2"/>
                </a:solidFill>
              </a:rPr>
              <a:t> </a:t>
            </a:r>
            <a:r>
              <a:rPr lang="en" sz="1000">
                <a:solidFill>
                  <a:srgbClr val="B7B7B7"/>
                </a:solidFill>
              </a:rPr>
              <a:t>(Blunk, 2004; Karir &amp; Blunk, 2011; Goldberg, 2014; Kisteleki &amp; Haberman, 2016)</a:t>
            </a:r>
          </a:p>
          <a:p>
            <a:pPr lvl="0" rtl="0">
              <a:spcBef>
                <a:spcPts val="0"/>
              </a:spcBef>
              <a:buNone/>
            </a:pPr>
            <a:r>
              <a:rPr b="1" lang="en" sz="1800">
                <a:solidFill>
                  <a:schemeClr val="lt2"/>
                </a:solidFill>
              </a:rPr>
              <a:t>Route monitoring services</a:t>
            </a:r>
          </a:p>
          <a:p>
            <a:pPr indent="-323850" lvl="0" marL="457200" rtl="0">
              <a:spcBef>
                <a:spcPts val="0"/>
              </a:spcBef>
              <a:buClr>
                <a:schemeClr val="lt2"/>
              </a:buClr>
              <a:buSzPct val="100000"/>
            </a:pPr>
            <a:r>
              <a:rPr i="1" lang="en" sz="1500">
                <a:solidFill>
                  <a:schemeClr val="lt2"/>
                </a:solidFill>
              </a:rPr>
              <a:t>Ex post</a:t>
            </a:r>
            <a:r>
              <a:rPr lang="en" sz="1500">
                <a:solidFill>
                  <a:schemeClr val="lt2"/>
                </a:solidFill>
              </a:rPr>
              <a:t> mitigation of BGP announcement vulnerabilities</a:t>
            </a:r>
          </a:p>
          <a:p>
            <a:pPr indent="-323850" lvl="0" marL="457200" rtl="0">
              <a:spcBef>
                <a:spcPts val="0"/>
              </a:spcBef>
              <a:buClr>
                <a:schemeClr val="lt2"/>
              </a:buClr>
              <a:buSzPct val="100000"/>
            </a:pPr>
            <a:r>
              <a:rPr lang="en" sz="1500">
                <a:solidFill>
                  <a:schemeClr val="lt2"/>
                </a:solidFill>
              </a:rPr>
              <a:t>Turns functionality of public, shared good (IRR) into private good</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Data governance alternatives for routing security</a:t>
            </a:r>
          </a:p>
        </p:txBody>
      </p:sp>
      <p:sp>
        <p:nvSpPr>
          <p:cNvPr id="98" name="Shape 98"/>
          <p:cNvSpPr txBox="1"/>
          <p:nvPr>
            <p:ph idx="1" type="body"/>
          </p:nvPr>
        </p:nvSpPr>
        <p:spPr>
          <a:xfrm>
            <a:off x="249600" y="1842875"/>
            <a:ext cx="4222200" cy="2710200"/>
          </a:xfrm>
          <a:prstGeom prst="rect">
            <a:avLst/>
          </a:prstGeom>
        </p:spPr>
        <p:txBody>
          <a:bodyPr anchorCtr="0" anchor="t" bIns="91425" lIns="91425" rIns="91425" tIns="91425">
            <a:noAutofit/>
          </a:bodyPr>
          <a:lstStyle/>
          <a:p>
            <a:pPr lvl="0" rtl="0">
              <a:spcBef>
                <a:spcPts val="0"/>
              </a:spcBef>
              <a:buNone/>
            </a:pPr>
            <a:r>
              <a:rPr b="1" lang="en" sz="1800"/>
              <a:t>Mutually Agreed Norms on Routing Security (MANRS)</a:t>
            </a:r>
          </a:p>
          <a:p>
            <a:pPr indent="-330200" lvl="0" marL="457200" rtl="0">
              <a:spcBef>
                <a:spcPts val="0"/>
              </a:spcBef>
              <a:buSzPct val="100000"/>
            </a:pPr>
            <a:r>
              <a:rPr lang="en" sz="1600"/>
              <a:t>Operators should set, exchange, validate, enforce routing policies; validate resource authorization...</a:t>
            </a:r>
          </a:p>
          <a:p>
            <a:pPr indent="-330200" lvl="0" marL="457200" rtl="0">
              <a:spcBef>
                <a:spcPts val="0"/>
              </a:spcBef>
              <a:buSzPct val="100000"/>
            </a:pPr>
            <a:r>
              <a:rPr lang="en" sz="1600"/>
              <a:t>Challenges of operator diversity, evolving practices, community enforcement, constraints</a:t>
            </a:r>
          </a:p>
          <a:p>
            <a:pPr lvl="0" rtl="0">
              <a:spcBef>
                <a:spcPts val="0"/>
              </a:spcBef>
              <a:buNone/>
            </a:pPr>
            <a:r>
              <a:t/>
            </a:r>
            <a:endParaRPr/>
          </a:p>
          <a:p>
            <a:pPr lvl="0" rtl="0">
              <a:spcBef>
                <a:spcPts val="0"/>
              </a:spcBef>
              <a:buNone/>
            </a:pPr>
            <a:r>
              <a:t/>
            </a:r>
            <a:endParaRPr/>
          </a:p>
        </p:txBody>
      </p:sp>
      <p:sp>
        <p:nvSpPr>
          <p:cNvPr id="99" name="Shape 99"/>
          <p:cNvSpPr txBox="1"/>
          <p:nvPr>
            <p:ph idx="2" type="body"/>
          </p:nvPr>
        </p:nvSpPr>
        <p:spPr>
          <a:xfrm>
            <a:off x="4471800" y="1842875"/>
            <a:ext cx="4359900" cy="2710200"/>
          </a:xfrm>
          <a:prstGeom prst="rect">
            <a:avLst/>
          </a:prstGeom>
        </p:spPr>
        <p:txBody>
          <a:bodyPr anchorCtr="0" anchor="t" bIns="91425" lIns="91425" rIns="91425" tIns="91425">
            <a:noAutofit/>
          </a:bodyPr>
          <a:lstStyle/>
          <a:p>
            <a:pPr lvl="0" rtl="0">
              <a:spcBef>
                <a:spcPts val="0"/>
              </a:spcBef>
              <a:buNone/>
            </a:pPr>
            <a:r>
              <a:rPr b="1" lang="en" sz="1800"/>
              <a:t>A blockchain Internet routing registry? (BIRR)</a:t>
            </a:r>
          </a:p>
          <a:p>
            <a:pPr indent="-330200" lvl="0" marL="457200" rtl="0">
              <a:spcBef>
                <a:spcPts val="0"/>
              </a:spcBef>
              <a:buSzPct val="100000"/>
            </a:pPr>
            <a:r>
              <a:rPr lang="en" sz="1600"/>
              <a:t>Another way to do trusted attestations?</a:t>
            </a:r>
          </a:p>
          <a:p>
            <a:pPr indent="-330200" lvl="0" marL="457200" rtl="0">
              <a:spcBef>
                <a:spcPts val="0"/>
              </a:spcBef>
              <a:spcAft>
                <a:spcPts val="0"/>
              </a:spcAft>
              <a:buSzPct val="100000"/>
            </a:pPr>
            <a:r>
              <a:rPr lang="en" sz="1600"/>
              <a:t>Distributed database with transactions securely recorded to a permanent ledger</a:t>
            </a:r>
          </a:p>
          <a:p>
            <a:pPr indent="-330200" lvl="0" marL="457200" rtl="0">
              <a:spcBef>
                <a:spcPts val="0"/>
              </a:spcBef>
              <a:buSzPct val="100000"/>
            </a:pPr>
            <a:r>
              <a:rPr lang="en" sz="1600"/>
              <a:t>Key characteristics - distributed consensus, provable timeline, unforgeable transactions</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90250" y="488250"/>
            <a:ext cx="6227100" cy="4090800"/>
          </a:xfrm>
          <a:prstGeom prst="rect">
            <a:avLst/>
          </a:prstGeom>
        </p:spPr>
        <p:txBody>
          <a:bodyPr anchorCtr="0" anchor="ctr" bIns="91425" lIns="91425" rIns="91425" tIns="91425">
            <a:noAutofit/>
          </a:bodyPr>
          <a:lstStyle/>
          <a:p>
            <a:pPr lvl="0">
              <a:spcBef>
                <a:spcPts val="0"/>
              </a:spcBef>
              <a:buNone/>
            </a:pPr>
            <a:r>
              <a:rPr lang="en"/>
              <a:t>Does either one resolve the economic issues?</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98250" y="16350"/>
            <a:ext cx="8826600" cy="602700"/>
          </a:xfrm>
          <a:prstGeom prst="rect">
            <a:avLst/>
          </a:prstGeom>
        </p:spPr>
        <p:txBody>
          <a:bodyPr anchorCtr="0" anchor="ctr" bIns="91425" lIns="91425" rIns="91425" tIns="91425">
            <a:noAutofit/>
          </a:bodyPr>
          <a:lstStyle/>
          <a:p>
            <a:pPr lvl="0">
              <a:spcBef>
                <a:spcPts val="0"/>
              </a:spcBef>
              <a:buNone/>
            </a:pPr>
            <a:r>
              <a:rPr lang="en" sz="2400"/>
              <a:t>Do MANRS or blockchain address IRR data governance issues? </a:t>
            </a:r>
          </a:p>
        </p:txBody>
      </p:sp>
      <p:graphicFrame>
        <p:nvGraphicFramePr>
          <p:cNvPr id="110" name="Shape 110"/>
          <p:cNvGraphicFramePr/>
          <p:nvPr/>
        </p:nvGraphicFramePr>
        <p:xfrm>
          <a:off x="303309" y="889522"/>
          <a:ext cx="3000000" cy="3000000"/>
        </p:xfrm>
        <a:graphic>
          <a:graphicData uri="http://schemas.openxmlformats.org/drawingml/2006/table">
            <a:tbl>
              <a:tblPr>
                <a:noFill/>
                <a:tableStyleId>{1ADAF739-F55A-40DD-A092-555D11986D7E}</a:tableStyleId>
              </a:tblPr>
              <a:tblGrid>
                <a:gridCol w="2137725"/>
                <a:gridCol w="2137725"/>
                <a:gridCol w="2137725"/>
                <a:gridCol w="2137725"/>
              </a:tblGrid>
              <a:tr h="492325">
                <a:tc>
                  <a:txBody>
                    <a:bodyPr>
                      <a:noAutofit/>
                    </a:bodyPr>
                    <a:lstStyle/>
                    <a:p>
                      <a:pPr lvl="0" rtl="0">
                        <a:spcBef>
                          <a:spcPts val="0"/>
                        </a:spcBef>
                        <a:buNone/>
                      </a:pPr>
                      <a:r>
                        <a:rPr lang="en">
                          <a:solidFill>
                            <a:srgbClr val="434343"/>
                          </a:solidFill>
                        </a:rPr>
                        <a:t>Economic issue</a:t>
                      </a:r>
                    </a:p>
                  </a:txBody>
                  <a:tcPr marT="63500" marB="63500" marR="63500" marL="63500"/>
                </a:tc>
                <a:tc>
                  <a:txBody>
                    <a:bodyPr>
                      <a:noAutofit/>
                    </a:bodyPr>
                    <a:lstStyle/>
                    <a:p>
                      <a:pPr lvl="0" rtl="0" algn="ctr">
                        <a:spcBef>
                          <a:spcPts val="0"/>
                        </a:spcBef>
                        <a:buNone/>
                      </a:pPr>
                      <a:r>
                        <a:rPr lang="en">
                          <a:solidFill>
                            <a:srgbClr val="434343"/>
                          </a:solidFill>
                        </a:rPr>
                        <a:t>Existing IRR system</a:t>
                      </a:r>
                    </a:p>
                  </a:txBody>
                  <a:tcPr marT="63500" marB="63500" marR="63500" marL="63500"/>
                </a:tc>
                <a:tc>
                  <a:txBody>
                    <a:bodyPr>
                      <a:noAutofit/>
                    </a:bodyPr>
                    <a:lstStyle/>
                    <a:p>
                      <a:pPr lvl="0" rtl="0" algn="ctr">
                        <a:spcBef>
                          <a:spcPts val="0"/>
                        </a:spcBef>
                        <a:buNone/>
                      </a:pPr>
                      <a:r>
                        <a:rPr lang="en">
                          <a:solidFill>
                            <a:srgbClr val="434343"/>
                          </a:solidFill>
                        </a:rPr>
                        <a:t>MANRS</a:t>
                      </a:r>
                    </a:p>
                  </a:txBody>
                  <a:tcPr marT="63500" marB="63500" marR="63500" marL="63500"/>
                </a:tc>
                <a:tc>
                  <a:txBody>
                    <a:bodyPr>
                      <a:noAutofit/>
                    </a:bodyPr>
                    <a:lstStyle/>
                    <a:p>
                      <a:pPr lvl="0" rtl="0" algn="ctr">
                        <a:spcBef>
                          <a:spcPts val="0"/>
                        </a:spcBef>
                        <a:buNone/>
                      </a:pPr>
                      <a:r>
                        <a:rPr lang="en">
                          <a:solidFill>
                            <a:srgbClr val="434343"/>
                          </a:solidFill>
                        </a:rPr>
                        <a:t>Blockchain IRR</a:t>
                      </a:r>
                    </a:p>
                  </a:txBody>
                  <a:tcPr marT="63500" marB="63500" marR="63500" marL="63500"/>
                </a:tc>
              </a:tr>
              <a:tr h="1221500">
                <a:tc rowSpan="3">
                  <a:txBody>
                    <a:bodyPr>
                      <a:noAutofit/>
                    </a:bodyPr>
                    <a:lstStyle/>
                    <a:p>
                      <a:pPr lvl="0" rtl="0">
                        <a:spcBef>
                          <a:spcPts val="0"/>
                        </a:spcBef>
                        <a:buNone/>
                      </a:pPr>
                      <a:r>
                        <a:rPr b="1" lang="en">
                          <a:solidFill>
                            <a:srgbClr val="434343"/>
                          </a:solidFill>
                        </a:rPr>
                        <a:t>Misaligned incentives</a:t>
                      </a:r>
                    </a:p>
                  </a:txBody>
                  <a:tcPr marT="63500" marB="63500" marR="63500" marL="63500"/>
                </a:tc>
                <a:tc>
                  <a:txBody>
                    <a:bodyPr>
                      <a:noAutofit/>
                    </a:bodyPr>
                    <a:lstStyle/>
                    <a:p>
                      <a:pPr lvl="0" rtl="0">
                        <a:spcBef>
                          <a:spcPts val="0"/>
                        </a:spcBef>
                        <a:buNone/>
                      </a:pPr>
                      <a:r>
                        <a:rPr lang="en">
                          <a:solidFill>
                            <a:srgbClr val="434343"/>
                          </a:solidFill>
                        </a:rPr>
                        <a:t>No privacy of routing policies</a:t>
                      </a:r>
                    </a:p>
                  </a:txBody>
                  <a:tcPr marT="63500" marB="63500" marR="63500" marL="63500"/>
                </a:tc>
                <a:tc>
                  <a:txBody>
                    <a:bodyPr>
                      <a:noAutofit/>
                    </a:bodyPr>
                    <a:lstStyle/>
                    <a:p>
                      <a:pPr lvl="0" rtl="0" algn="ctr">
                        <a:spcBef>
                          <a:spcPts val="0"/>
                        </a:spcBef>
                        <a:buNone/>
                      </a:pPr>
                      <a:r>
                        <a:rPr lang="en">
                          <a:solidFill>
                            <a:srgbClr val="434343"/>
                          </a:solidFill>
                        </a:rPr>
                        <a:t>Makes policies private to ASes exchanging data</a:t>
                      </a:r>
                    </a:p>
                  </a:txBody>
                  <a:tcPr marT="63500" marB="63500" marR="63500" marL="63500"/>
                </a:tc>
                <a:tc>
                  <a:txBody>
                    <a:bodyPr>
                      <a:noAutofit/>
                    </a:bodyPr>
                    <a:lstStyle/>
                    <a:p>
                      <a:pPr lvl="0" rtl="0" algn="ctr">
                        <a:spcBef>
                          <a:spcPts val="0"/>
                        </a:spcBef>
                        <a:buNone/>
                      </a:pPr>
                      <a:r>
                        <a:rPr lang="en">
                          <a:solidFill>
                            <a:srgbClr val="434343"/>
                          </a:solidFill>
                        </a:rPr>
                        <a:t>Can make policies private under certain implementations; combine open and closed blockchains </a:t>
                      </a:r>
                    </a:p>
                  </a:txBody>
                  <a:tcPr marT="63500" marB="63500" marR="63500" marL="63500"/>
                </a:tc>
              </a:tr>
              <a:tr h="1464575">
                <a:tc vMerge="1"/>
                <a:tc>
                  <a:txBody>
                    <a:bodyPr>
                      <a:noAutofit/>
                    </a:bodyPr>
                    <a:lstStyle/>
                    <a:p>
                      <a:pPr lvl="0" rtl="0">
                        <a:spcBef>
                          <a:spcPts val="0"/>
                        </a:spcBef>
                        <a:buNone/>
                      </a:pPr>
                      <a:r>
                        <a:rPr lang="en">
                          <a:solidFill>
                            <a:srgbClr val="434343"/>
                          </a:solidFill>
                        </a:rPr>
                        <a:t>Collective action among all operators</a:t>
                      </a:r>
                    </a:p>
                  </a:txBody>
                  <a:tcPr marT="63500" marB="63500" marR="63500" marL="63500"/>
                </a:tc>
                <a:tc>
                  <a:txBody>
                    <a:bodyPr>
                      <a:noAutofit/>
                    </a:bodyPr>
                    <a:lstStyle/>
                    <a:p>
                      <a:pPr lvl="0" rtl="0" algn="ctr">
                        <a:spcBef>
                          <a:spcPts val="0"/>
                        </a:spcBef>
                        <a:buNone/>
                      </a:pPr>
                      <a:r>
                        <a:rPr lang="en">
                          <a:solidFill>
                            <a:srgbClr val="434343"/>
                          </a:solidFill>
                        </a:rPr>
                        <a:t>Reduces collective action to any specific AS and its customer and adjacent ASes </a:t>
                      </a:r>
                    </a:p>
                  </a:txBody>
                  <a:tcPr marT="63500" marB="63500" marR="63500" marL="63500"/>
                </a:tc>
                <a:tc>
                  <a:txBody>
                    <a:bodyPr>
                      <a:noAutofit/>
                    </a:bodyPr>
                    <a:lstStyle/>
                    <a:p>
                      <a:pPr lvl="0" rtl="0" algn="ctr">
                        <a:spcBef>
                          <a:spcPts val="0"/>
                        </a:spcBef>
                        <a:buNone/>
                      </a:pPr>
                      <a:r>
                        <a:rPr lang="en">
                          <a:solidFill>
                            <a:srgbClr val="434343"/>
                          </a:solidFill>
                        </a:rPr>
                        <a:t>Could emphasize collective action of routing registry operators; requires standardization of distributed consensus protocol</a:t>
                      </a:r>
                    </a:p>
                  </a:txBody>
                  <a:tcPr marT="63500" marB="63500" marR="63500" marL="63500"/>
                </a:tc>
              </a:tr>
              <a:tr h="735400">
                <a:tc vMerge="1"/>
                <a:tc>
                  <a:txBody>
                    <a:bodyPr>
                      <a:noAutofit/>
                    </a:bodyPr>
                    <a:lstStyle/>
                    <a:p>
                      <a:pPr lvl="0" rtl="0">
                        <a:spcBef>
                          <a:spcPts val="0"/>
                        </a:spcBef>
                        <a:buNone/>
                      </a:pPr>
                      <a:r>
                        <a:rPr lang="en">
                          <a:solidFill>
                            <a:srgbClr val="434343"/>
                          </a:solidFill>
                        </a:rPr>
                        <a:t>Weak incentives to delete or update objects</a:t>
                      </a:r>
                    </a:p>
                  </a:txBody>
                  <a:tcPr marT="63500" marB="63500" marR="63500" marL="63500"/>
                </a:tc>
                <a:tc>
                  <a:txBody>
                    <a:bodyPr>
                      <a:noAutofit/>
                    </a:bodyPr>
                    <a:lstStyle/>
                    <a:p>
                      <a:pPr lvl="0" rtl="0" algn="ctr">
                        <a:spcBef>
                          <a:spcPts val="0"/>
                        </a:spcBef>
                        <a:buNone/>
                      </a:pPr>
                      <a:r>
                        <a:t/>
                      </a:r>
                      <a:endParaRPr>
                        <a:solidFill>
                          <a:srgbClr val="434343"/>
                        </a:solidFill>
                      </a:endParaRPr>
                    </a:p>
                  </a:txBody>
                  <a:tcPr marT="63500" marB="63500" marR="63500" marL="63500"/>
                </a:tc>
                <a:tc>
                  <a:txBody>
                    <a:bodyPr>
                      <a:noAutofit/>
                    </a:bodyPr>
                    <a:lstStyle/>
                    <a:p>
                      <a:pPr lvl="0" rtl="0" algn="ctr">
                        <a:spcBef>
                          <a:spcPts val="0"/>
                        </a:spcBef>
                        <a:buNone/>
                      </a:pPr>
                      <a:r>
                        <a:rPr lang="en">
                          <a:solidFill>
                            <a:srgbClr val="434343"/>
                          </a:solidFill>
                        </a:rPr>
                        <a:t>Objects never deleted from registry</a:t>
                      </a:r>
                    </a:p>
                  </a:txBody>
                  <a:tcPr marT="63500" marB="63500" marR="63500" marL="63500"/>
                </a:tc>
              </a:tr>
            </a:tbl>
          </a:graphicData>
        </a:graphic>
      </p:graphicFrame>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graphicFrame>
        <p:nvGraphicFramePr>
          <p:cNvPr id="115" name="Shape 115"/>
          <p:cNvGraphicFramePr/>
          <p:nvPr/>
        </p:nvGraphicFramePr>
        <p:xfrm>
          <a:off x="261726" y="251772"/>
          <a:ext cx="3000000" cy="3000000"/>
        </p:xfrm>
        <a:graphic>
          <a:graphicData uri="http://schemas.openxmlformats.org/drawingml/2006/table">
            <a:tbl>
              <a:tblPr>
                <a:noFill/>
                <a:tableStyleId>{1ADAF739-F55A-40DD-A092-555D11986D7E}</a:tableStyleId>
              </a:tblPr>
              <a:tblGrid>
                <a:gridCol w="2128825"/>
                <a:gridCol w="2128825"/>
                <a:gridCol w="2128825"/>
                <a:gridCol w="2128825"/>
              </a:tblGrid>
              <a:tr h="424000">
                <a:tc>
                  <a:txBody>
                    <a:bodyPr>
                      <a:noAutofit/>
                    </a:bodyPr>
                    <a:lstStyle/>
                    <a:p>
                      <a:pPr lvl="0" rtl="0">
                        <a:spcBef>
                          <a:spcPts val="0"/>
                        </a:spcBef>
                        <a:buNone/>
                      </a:pPr>
                      <a:r>
                        <a:rPr lang="en">
                          <a:solidFill>
                            <a:srgbClr val="434343"/>
                          </a:solidFill>
                        </a:rPr>
                        <a:t>Economic issue</a:t>
                      </a:r>
                    </a:p>
                  </a:txBody>
                  <a:tcPr marT="63500" marB="63500" marR="63500" marL="63500"/>
                </a:tc>
                <a:tc>
                  <a:txBody>
                    <a:bodyPr>
                      <a:noAutofit/>
                    </a:bodyPr>
                    <a:lstStyle/>
                    <a:p>
                      <a:pPr lvl="0" rtl="0" algn="ctr">
                        <a:spcBef>
                          <a:spcPts val="0"/>
                        </a:spcBef>
                        <a:buNone/>
                      </a:pPr>
                      <a:r>
                        <a:rPr lang="en">
                          <a:solidFill>
                            <a:srgbClr val="434343"/>
                          </a:solidFill>
                        </a:rPr>
                        <a:t>Existing IRR system</a:t>
                      </a:r>
                    </a:p>
                  </a:txBody>
                  <a:tcPr marT="63500" marB="63500" marR="63500" marL="63500"/>
                </a:tc>
                <a:tc>
                  <a:txBody>
                    <a:bodyPr>
                      <a:noAutofit/>
                    </a:bodyPr>
                    <a:lstStyle/>
                    <a:p>
                      <a:pPr lvl="0" rtl="0" algn="ctr">
                        <a:spcBef>
                          <a:spcPts val="0"/>
                        </a:spcBef>
                        <a:buNone/>
                      </a:pPr>
                      <a:r>
                        <a:rPr lang="en">
                          <a:solidFill>
                            <a:srgbClr val="434343"/>
                          </a:solidFill>
                        </a:rPr>
                        <a:t>MANRS</a:t>
                      </a:r>
                    </a:p>
                  </a:txBody>
                  <a:tcPr marT="63500" marB="63500" marR="63500" marL="63500"/>
                </a:tc>
                <a:tc>
                  <a:txBody>
                    <a:bodyPr>
                      <a:noAutofit/>
                    </a:bodyPr>
                    <a:lstStyle/>
                    <a:p>
                      <a:pPr lvl="0" rtl="0" algn="ctr">
                        <a:spcBef>
                          <a:spcPts val="0"/>
                        </a:spcBef>
                        <a:buNone/>
                      </a:pPr>
                      <a:r>
                        <a:rPr lang="en">
                          <a:solidFill>
                            <a:srgbClr val="434343"/>
                          </a:solidFill>
                        </a:rPr>
                        <a:t>Blockchain IRR</a:t>
                      </a:r>
                    </a:p>
                  </a:txBody>
                  <a:tcPr marT="63500" marB="63500" marR="63500" marL="63500"/>
                </a:tc>
              </a:tr>
              <a:tr h="633300">
                <a:tc rowSpan="4">
                  <a:txBody>
                    <a:bodyPr>
                      <a:noAutofit/>
                    </a:bodyPr>
                    <a:lstStyle/>
                    <a:p>
                      <a:pPr lvl="0" rtl="0">
                        <a:spcBef>
                          <a:spcPts val="0"/>
                        </a:spcBef>
                        <a:buNone/>
                      </a:pPr>
                      <a:r>
                        <a:rPr b="1" lang="en">
                          <a:solidFill>
                            <a:srgbClr val="434343"/>
                          </a:solidFill>
                        </a:rPr>
                        <a:t>High transaction costs</a:t>
                      </a:r>
                    </a:p>
                  </a:txBody>
                  <a:tcPr marT="63500" marB="63500" marR="63500" marL="63500"/>
                </a:tc>
                <a:tc>
                  <a:txBody>
                    <a:bodyPr>
                      <a:noAutofit/>
                    </a:bodyPr>
                    <a:lstStyle/>
                    <a:p>
                      <a:pPr lvl="0" rtl="0">
                        <a:spcBef>
                          <a:spcPts val="0"/>
                        </a:spcBef>
                        <a:buNone/>
                      </a:pPr>
                      <a:r>
                        <a:rPr lang="en">
                          <a:solidFill>
                            <a:srgbClr val="434343"/>
                          </a:solidFill>
                        </a:rPr>
                        <a:t>RPSL inadequate, difficult to use</a:t>
                      </a:r>
                    </a:p>
                  </a:txBody>
                  <a:tcPr marT="63500" marB="63500" marR="63500" marL="63500"/>
                </a:tc>
                <a:tc>
                  <a:txBody>
                    <a:bodyPr>
                      <a:noAutofit/>
                    </a:bodyPr>
                    <a:lstStyle/>
                    <a:p>
                      <a:pPr lvl="0" rtl="0" algn="ctr">
                        <a:spcBef>
                          <a:spcPts val="0"/>
                        </a:spcBef>
                        <a:buNone/>
                      </a:pPr>
                      <a:r>
                        <a:t/>
                      </a:r>
                      <a:endParaRPr>
                        <a:solidFill>
                          <a:srgbClr val="434343"/>
                        </a:solidFill>
                      </a:endParaRPr>
                    </a:p>
                  </a:txBody>
                  <a:tcPr marT="63500" marB="63500" marR="63500" marL="63500"/>
                </a:tc>
                <a:tc>
                  <a:txBody>
                    <a:bodyPr>
                      <a:noAutofit/>
                    </a:bodyPr>
                    <a:lstStyle/>
                    <a:p>
                      <a:pPr lvl="0" rtl="0" algn="ctr">
                        <a:spcBef>
                          <a:spcPts val="0"/>
                        </a:spcBef>
                        <a:buNone/>
                      </a:pPr>
                      <a:r>
                        <a:t/>
                      </a:r>
                      <a:endParaRPr>
                        <a:solidFill>
                          <a:srgbClr val="434343"/>
                        </a:solidFill>
                      </a:endParaRPr>
                    </a:p>
                  </a:txBody>
                  <a:tcPr marT="63500" marB="63500" marR="63500" marL="63500"/>
                </a:tc>
              </a:tr>
              <a:tr h="950525">
                <a:tc vMerge="1"/>
                <a:tc>
                  <a:txBody>
                    <a:bodyPr>
                      <a:noAutofit/>
                    </a:bodyPr>
                    <a:lstStyle/>
                    <a:p>
                      <a:pPr lvl="0" rtl="0">
                        <a:spcBef>
                          <a:spcPts val="0"/>
                        </a:spcBef>
                        <a:buNone/>
                      </a:pPr>
                      <a:r>
                        <a:rPr lang="en">
                          <a:solidFill>
                            <a:srgbClr val="434343"/>
                          </a:solidFill>
                        </a:rPr>
                        <a:t>No systematic way to validate authenticity or accuracy of objects; identify obsolete objects</a:t>
                      </a:r>
                    </a:p>
                  </a:txBody>
                  <a:tcPr marT="63500" marB="63500" marR="63500" marL="63500"/>
                </a:tc>
                <a:tc>
                  <a:txBody>
                    <a:bodyPr>
                      <a:noAutofit/>
                    </a:bodyPr>
                    <a:lstStyle/>
                    <a:p>
                      <a:pPr lvl="0" rtl="0" algn="ctr">
                        <a:spcBef>
                          <a:spcPts val="0"/>
                        </a:spcBef>
                        <a:buNone/>
                      </a:pPr>
                      <a:r>
                        <a:t/>
                      </a:r>
                      <a:endParaRPr>
                        <a:solidFill>
                          <a:srgbClr val="434343"/>
                        </a:solidFill>
                      </a:endParaRPr>
                    </a:p>
                  </a:txBody>
                  <a:tcPr marT="63500" marB="63500" marR="63500" marL="63500"/>
                </a:tc>
                <a:tc>
                  <a:txBody>
                    <a:bodyPr>
                      <a:noAutofit/>
                    </a:bodyPr>
                    <a:lstStyle/>
                    <a:p>
                      <a:pPr lvl="0" rtl="0" algn="ctr">
                        <a:spcBef>
                          <a:spcPts val="0"/>
                        </a:spcBef>
                        <a:buNone/>
                      </a:pPr>
                      <a:r>
                        <a:rPr lang="en">
                          <a:solidFill>
                            <a:srgbClr val="434343"/>
                          </a:solidFill>
                        </a:rPr>
                        <a:t>Digital signature over object using key data provides object authenticity, integrity; objects are sequential</a:t>
                      </a:r>
                    </a:p>
                  </a:txBody>
                  <a:tcPr marT="63500" marB="63500" marR="63500" marL="63500"/>
                </a:tc>
              </a:tr>
              <a:tr h="633300">
                <a:tc vMerge="1"/>
                <a:tc>
                  <a:txBody>
                    <a:bodyPr>
                      <a:noAutofit/>
                    </a:bodyPr>
                    <a:lstStyle/>
                    <a:p>
                      <a:pPr lvl="0" rtl="0">
                        <a:spcBef>
                          <a:spcPts val="0"/>
                        </a:spcBef>
                        <a:buNone/>
                      </a:pPr>
                      <a:r>
                        <a:rPr lang="en">
                          <a:solidFill>
                            <a:srgbClr val="434343"/>
                          </a:solidFill>
                        </a:rPr>
                        <a:t>No data consistency across registries</a:t>
                      </a:r>
                    </a:p>
                  </a:txBody>
                  <a:tcPr marT="63500" marB="63500" marR="63500" marL="63500"/>
                </a:tc>
                <a:tc>
                  <a:txBody>
                    <a:bodyPr>
                      <a:noAutofit/>
                    </a:bodyPr>
                    <a:lstStyle/>
                    <a:p>
                      <a:pPr lvl="0" rtl="0" algn="ctr">
                        <a:spcBef>
                          <a:spcPts val="0"/>
                        </a:spcBef>
                        <a:buNone/>
                      </a:pPr>
                      <a:r>
                        <a:t/>
                      </a:r>
                      <a:endParaRPr>
                        <a:solidFill>
                          <a:srgbClr val="434343"/>
                        </a:solidFill>
                      </a:endParaRPr>
                    </a:p>
                  </a:txBody>
                  <a:tcPr marT="63500" marB="63500" marR="63500" marL="63500"/>
                </a:tc>
                <a:tc>
                  <a:txBody>
                    <a:bodyPr>
                      <a:noAutofit/>
                    </a:bodyPr>
                    <a:lstStyle/>
                    <a:p>
                      <a:pPr lvl="0" rtl="0" algn="ctr">
                        <a:spcBef>
                          <a:spcPts val="0"/>
                        </a:spcBef>
                        <a:buNone/>
                      </a:pPr>
                      <a:r>
                        <a:rPr lang="en">
                          <a:solidFill>
                            <a:srgbClr val="434343"/>
                          </a:solidFill>
                        </a:rPr>
                        <a:t>Single, distributed registry</a:t>
                      </a:r>
                    </a:p>
                  </a:txBody>
                  <a:tcPr marT="63500" marB="63500" marR="63500" marL="63500"/>
                </a:tc>
              </a:tr>
              <a:tr h="633300">
                <a:tc vMerge="1"/>
                <a:tc>
                  <a:txBody>
                    <a:bodyPr>
                      <a:noAutofit/>
                    </a:bodyPr>
                    <a:lstStyle/>
                    <a:p>
                      <a:pPr lvl="0" rtl="0">
                        <a:spcBef>
                          <a:spcPts val="0"/>
                        </a:spcBef>
                        <a:buNone/>
                      </a:pPr>
                      <a:r>
                        <a:rPr lang="en">
                          <a:solidFill>
                            <a:srgbClr val="434343"/>
                          </a:solidFill>
                        </a:rPr>
                        <a:t>Filtering not scalable for large ISPs</a:t>
                      </a:r>
                    </a:p>
                  </a:txBody>
                  <a:tcPr marT="63500" marB="63500" marR="63500" marL="63500"/>
                </a:tc>
                <a:tc>
                  <a:txBody>
                    <a:bodyPr>
                      <a:noAutofit/>
                    </a:bodyPr>
                    <a:lstStyle/>
                    <a:p>
                      <a:pPr lvl="0" rtl="0">
                        <a:spcBef>
                          <a:spcPts val="0"/>
                        </a:spcBef>
                        <a:buNone/>
                      </a:pPr>
                      <a:r>
                        <a:t/>
                      </a:r>
                      <a:endParaRPr sz="800">
                        <a:solidFill>
                          <a:srgbClr val="434343"/>
                        </a:solidFill>
                      </a:endParaRPr>
                    </a:p>
                  </a:txBody>
                  <a:tcPr marT="63500" marB="63500" marR="63500" marL="63500"/>
                </a:tc>
                <a:tc>
                  <a:txBody>
                    <a:bodyPr>
                      <a:noAutofit/>
                    </a:bodyPr>
                    <a:lstStyle/>
                    <a:p>
                      <a:pPr lvl="0" rtl="0" algn="ctr">
                        <a:spcBef>
                          <a:spcPts val="0"/>
                        </a:spcBef>
                        <a:buNone/>
                      </a:pPr>
                      <a:r>
                        <a:t/>
                      </a:r>
                      <a:endParaRPr sz="800">
                        <a:solidFill>
                          <a:srgbClr val="434343"/>
                        </a:solidFill>
                      </a:endParaRPr>
                    </a:p>
                  </a:txBody>
                  <a:tcPr marT="63500" marB="63500" marR="63500" marL="63500"/>
                </a:tc>
              </a:tr>
              <a:tr h="633300">
                <a:tc>
                  <a:txBody>
                    <a:bodyPr>
                      <a:noAutofit/>
                    </a:bodyPr>
                    <a:lstStyle/>
                    <a:p>
                      <a:pPr lvl="0" rtl="0">
                        <a:spcBef>
                          <a:spcPts val="0"/>
                        </a:spcBef>
                        <a:buNone/>
                      </a:pPr>
                      <a:r>
                        <a:rPr b="1" lang="en">
                          <a:solidFill>
                            <a:srgbClr val="434343"/>
                          </a:solidFill>
                        </a:rPr>
                        <a:t>Unmanageable interdependencies</a:t>
                      </a:r>
                    </a:p>
                  </a:txBody>
                  <a:tcPr marT="63500" marB="63500" marR="63500" marL="63500"/>
                </a:tc>
                <a:tc>
                  <a:txBody>
                    <a:bodyPr>
                      <a:noAutofit/>
                    </a:bodyPr>
                    <a:lstStyle/>
                    <a:p>
                      <a:pPr lvl="0" rtl="0">
                        <a:spcBef>
                          <a:spcPts val="0"/>
                        </a:spcBef>
                        <a:buNone/>
                      </a:pPr>
                      <a:r>
                        <a:rPr lang="en">
                          <a:solidFill>
                            <a:srgbClr val="434343"/>
                          </a:solidFill>
                        </a:rPr>
                        <a:t>Unilateral changes to route objects can have unanticipated consequences for other operators</a:t>
                      </a:r>
                    </a:p>
                  </a:txBody>
                  <a:tcPr marT="63500" marB="63500" marR="63500" marL="63500"/>
                </a:tc>
                <a:tc>
                  <a:txBody>
                    <a:bodyPr>
                      <a:noAutofit/>
                    </a:bodyPr>
                    <a:lstStyle/>
                    <a:p>
                      <a:pPr lvl="0" rtl="0" algn="ctr">
                        <a:spcBef>
                          <a:spcPts val="0"/>
                        </a:spcBef>
                        <a:buNone/>
                      </a:pPr>
                      <a:r>
                        <a:t/>
                      </a:r>
                      <a:endParaRPr sz="800">
                        <a:solidFill>
                          <a:srgbClr val="434343"/>
                        </a:solidFill>
                      </a:endParaRPr>
                    </a:p>
                  </a:txBody>
                  <a:tcPr marT="63500" marB="63500" marR="63500" marL="63500"/>
                </a:tc>
                <a:tc>
                  <a:txBody>
                    <a:bodyPr>
                      <a:noAutofit/>
                    </a:bodyPr>
                    <a:lstStyle/>
                    <a:p>
                      <a:pPr lvl="0" rtl="0" algn="ctr">
                        <a:spcBef>
                          <a:spcPts val="0"/>
                        </a:spcBef>
                        <a:buNone/>
                      </a:pPr>
                      <a:r>
                        <a:rPr lang="en">
                          <a:solidFill>
                            <a:srgbClr val="434343"/>
                          </a:solidFill>
                        </a:rPr>
                        <a:t>Objects never deleted</a:t>
                      </a:r>
                    </a:p>
                  </a:txBody>
                  <a:tcPr marT="63500" marB="63500" marR="63500" marL="63500"/>
                </a:tc>
              </a:tr>
            </a:tbl>
          </a:graphicData>
        </a:graphic>
      </p:graphicFrame>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