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1"/>
    <p:sldMasterId id="2147483695" r:id="rId2"/>
    <p:sldMasterId id="2147483675" r:id="rId3"/>
    <p:sldMasterId id="2147483698" r:id="rId4"/>
    <p:sldMasterId id="2147483678" r:id="rId5"/>
    <p:sldMasterId id="2147483725" r:id="rId6"/>
    <p:sldMasterId id="2147483689" r:id="rId7"/>
    <p:sldMasterId id="2147483692" r:id="rId8"/>
  </p:sldMasterIdLst>
  <p:notesMasterIdLst>
    <p:notesMasterId r:id="rId22"/>
  </p:notesMasterIdLst>
  <p:handoutMasterIdLst>
    <p:handoutMasterId r:id="rId23"/>
  </p:handoutMasterIdLst>
  <p:sldIdLst>
    <p:sldId id="256" r:id="rId9"/>
    <p:sldId id="257" r:id="rId10"/>
    <p:sldId id="258" r:id="rId11"/>
    <p:sldId id="259" r:id="rId12"/>
    <p:sldId id="267" r:id="rId13"/>
    <p:sldId id="260" r:id="rId14"/>
    <p:sldId id="261" r:id="rId15"/>
    <p:sldId id="262" r:id="rId16"/>
    <p:sldId id="266" r:id="rId17"/>
    <p:sldId id="263" r:id="rId18"/>
    <p:sldId id="264" r:id="rId19"/>
    <p:sldId id="265" r:id="rId20"/>
    <p:sldId id="268" r:id="rId21"/>
  </p:sldIdLst>
  <p:sldSz cx="12190413" cy="6858000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8">
          <p15:clr>
            <a:srgbClr val="A4A3A4"/>
          </p15:clr>
        </p15:guide>
        <p15:guide id="2" orient="horz" pos="436">
          <p15:clr>
            <a:srgbClr val="A4A3A4"/>
          </p15:clr>
        </p15:guide>
        <p15:guide id="3" orient="horz" pos="3864">
          <p15:clr>
            <a:srgbClr val="A4A3A4"/>
          </p15:clr>
        </p15:guide>
        <p15:guide id="4" orient="horz" pos="762">
          <p15:clr>
            <a:srgbClr val="A4A3A4"/>
          </p15:clr>
        </p15:guide>
        <p15:guide id="5" orient="horz" pos="4204">
          <p15:clr>
            <a:srgbClr val="A4A3A4"/>
          </p15:clr>
        </p15:guide>
        <p15:guide id="6" pos="3840">
          <p15:clr>
            <a:srgbClr val="A4A3A4"/>
          </p15:clr>
        </p15:guide>
        <p15:guide id="7" pos="363">
          <p15:clr>
            <a:srgbClr val="A4A3A4"/>
          </p15:clr>
        </p15:guide>
        <p15:guide id="8" pos="73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C444"/>
    <a:srgbClr val="003366"/>
    <a:srgbClr val="000000"/>
    <a:srgbClr val="003C6A"/>
    <a:srgbClr val="3D8C45"/>
    <a:srgbClr val="50A08D"/>
    <a:srgbClr val="266BAF"/>
    <a:srgbClr val="A25790"/>
    <a:srgbClr val="E26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455" autoAdjust="0"/>
  </p:normalViewPr>
  <p:slideViewPr>
    <p:cSldViewPr showGuides="1">
      <p:cViewPr varScale="1">
        <p:scale>
          <a:sx n="73" d="100"/>
          <a:sy n="73" d="100"/>
        </p:scale>
        <p:origin x="618" y="78"/>
      </p:cViewPr>
      <p:guideLst>
        <p:guide orient="horz" pos="3448"/>
        <p:guide orient="horz" pos="436"/>
        <p:guide orient="horz" pos="3864"/>
        <p:guide orient="horz" pos="762"/>
        <p:guide orient="horz" pos="4204"/>
        <p:guide pos="3840"/>
        <p:guide pos="363"/>
        <p:guide pos="73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a-DK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a-DK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5E0E3C-D0FC-464E-9A7F-135EEA1D108A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377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28C55D4-8043-4D6C-A8E0-B2018DE7758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3068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dirty="0" smtClean="0"/>
              <a:t>DK: TDC (57%), Stofa (12%), Telenor (7%), Telia (3,8%), Rest: 20% on smaller </a:t>
            </a:r>
            <a:r>
              <a:rPr lang="da-DK" dirty="0" err="1" smtClean="0"/>
              <a:t>players</a:t>
            </a:r>
            <a:endParaRPr lang="da-DK" dirty="0" smtClean="0"/>
          </a:p>
          <a:p>
            <a:r>
              <a:rPr lang="da-DK" dirty="0" smtClean="0"/>
              <a:t>SE: </a:t>
            </a:r>
            <a:r>
              <a:rPr lang="da-DK" dirty="0" err="1" smtClean="0"/>
              <a:t>TeliaSonera</a:t>
            </a:r>
            <a:r>
              <a:rPr lang="da-DK" dirty="0" smtClean="0"/>
              <a:t> (35%), Telenor (21%),</a:t>
            </a:r>
            <a:r>
              <a:rPr lang="da-DK" baseline="0" dirty="0" smtClean="0"/>
              <a:t> </a:t>
            </a:r>
            <a:r>
              <a:rPr lang="da-DK" dirty="0" smtClean="0"/>
              <a:t>Tele2 (18%),</a:t>
            </a:r>
            <a:r>
              <a:rPr lang="da-DK" baseline="0" dirty="0" smtClean="0"/>
              <a:t> </a:t>
            </a:r>
            <a:r>
              <a:rPr lang="da-DK" dirty="0" smtClean="0"/>
              <a:t>3 (12%), </a:t>
            </a:r>
            <a:r>
              <a:rPr lang="da-DK" dirty="0" err="1" smtClean="0"/>
              <a:t>ComHem</a:t>
            </a:r>
            <a:r>
              <a:rPr lang="da-DK" dirty="0" smtClean="0"/>
              <a:t> (5%), Rest 9% on smaller </a:t>
            </a:r>
            <a:r>
              <a:rPr lang="da-DK" dirty="0" err="1" smtClean="0"/>
              <a:t>players</a:t>
            </a:r>
            <a:endParaRPr lang="da-DK" dirty="0" smtClean="0"/>
          </a:p>
          <a:p>
            <a:r>
              <a:rPr lang="da-DK" dirty="0" smtClean="0"/>
              <a:t>NO: Telenor</a:t>
            </a:r>
            <a:r>
              <a:rPr lang="da-DK" baseline="0" dirty="0" smtClean="0"/>
              <a:t> </a:t>
            </a:r>
            <a:r>
              <a:rPr lang="da-DK" dirty="0" smtClean="0"/>
              <a:t>(42,3%),</a:t>
            </a:r>
            <a:r>
              <a:rPr lang="da-DK" baseline="0" dirty="0" smtClean="0"/>
              <a:t> </a:t>
            </a:r>
            <a:r>
              <a:rPr lang="da-DK" dirty="0" smtClean="0"/>
              <a:t>GET (16,9%), </a:t>
            </a:r>
            <a:r>
              <a:rPr lang="da-DK" dirty="0" err="1" smtClean="0"/>
              <a:t>NextGenTel</a:t>
            </a:r>
            <a:r>
              <a:rPr lang="da-DK" dirty="0" smtClean="0"/>
              <a:t> (7,5%), </a:t>
            </a:r>
            <a:r>
              <a:rPr lang="da-DK" dirty="0" err="1" smtClean="0"/>
              <a:t>Altibox</a:t>
            </a:r>
            <a:r>
              <a:rPr lang="da-DK" baseline="0" dirty="0" smtClean="0"/>
              <a:t> (?)</a:t>
            </a:r>
          </a:p>
          <a:p>
            <a:r>
              <a:rPr lang="da-DK" baseline="0" dirty="0" smtClean="0"/>
              <a:t>FI: </a:t>
            </a:r>
            <a:r>
              <a:rPr lang="da-DK" dirty="0" err="1" smtClean="0"/>
              <a:t>TeliaSonera</a:t>
            </a:r>
            <a:r>
              <a:rPr lang="da-DK" dirty="0" smtClean="0"/>
              <a:t> (31%), Elisa (32%), DNA (24%), Finnet (11%), AS47605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C55D4-8043-4D6C-A8E0-B2018DE77585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2622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 bwMode="auto">
          <a:xfrm>
            <a:off x="0" y="0"/>
            <a:ext cx="12190413" cy="5661249"/>
          </a:xfrm>
          <a:prstGeom prst="rect">
            <a:avLst/>
          </a:prstGeom>
          <a:solidFill>
            <a:srgbClr val="00336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5661249"/>
            <a:ext cx="12190413" cy="11967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9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4123" y="1589089"/>
            <a:ext cx="10198987" cy="1115640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i master</a:t>
            </a:r>
            <a:endParaRPr lang="da-DK" noProof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4123" y="3107061"/>
            <a:ext cx="10198987" cy="792088"/>
          </a:xfrm>
        </p:spPr>
        <p:txBody>
          <a:bodyPr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smtClean="0"/>
              <a:t>Klik for at redigere undertiteltypografien i masteren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7332735-7A3E-4A8B-8C8A-3D53BB481DD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84123" y="2866654"/>
            <a:ext cx="10198987" cy="257547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Sted &amp; dato</a:t>
            </a:r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994108" y="2780928"/>
            <a:ext cx="10222669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786" y="5960204"/>
            <a:ext cx="1440000" cy="58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77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575659" y="1261704"/>
            <a:ext cx="11047561" cy="1303200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da-DK" dirty="0" smtClean="0"/>
              <a:t>Klik og tilføj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8372" y="6671904"/>
            <a:ext cx="959875" cy="139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C559319-974E-43DE-8758-BFC4F0130C6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659" y="823778"/>
            <a:ext cx="11047561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 baseline="0"/>
            </a:lvl1pPr>
          </a:lstStyle>
          <a:p>
            <a:pPr lvl="0"/>
            <a:r>
              <a:rPr lang="da-DK" dirty="0" smtClean="0"/>
              <a:t>Klik og tilføj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64580" y="6158305"/>
            <a:ext cx="9851105" cy="52353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</a:t>
            </a:r>
            <a:r>
              <a:rPr lang="da-DK" dirty="0" smtClean="0"/>
              <a:t> noter i 2 linjer og kildeangivelse i den tredje.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70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1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0413" cy="6858000"/>
          </a:xfrm>
          <a:solidFill>
            <a:schemeClr val="bg1">
              <a:lumMod val="75000"/>
            </a:schemeClr>
          </a:solidFill>
        </p:spPr>
        <p:txBody>
          <a:bodyPr tIns="144000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 smtClean="0"/>
              <a:t>Klik på ikonet i midten for at indsætte baggrundsbillede,</a:t>
            </a:r>
            <a:br>
              <a:rPr lang="da-DK" dirty="0" smtClean="0"/>
            </a:br>
            <a:r>
              <a:rPr lang="da-DK" noProof="1" smtClean="0"/>
              <a:t>højreklik</a:t>
            </a:r>
            <a:r>
              <a:rPr lang="da-DK" dirty="0" smtClean="0"/>
              <a:t> evt. på indsatte billede og vælg Placer bagerst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96288" y="3981548"/>
            <a:ext cx="8397840" cy="1935357"/>
          </a:xfrm>
          <a:blipFill>
            <a:blip r:embed="rId2"/>
            <a:stretch>
              <a:fillRect/>
            </a:stretch>
          </a:blipFill>
        </p:spPr>
        <p:txBody>
          <a:bodyPr lIns="180000" tIns="216000" rIns="180000" bIns="1155600" anchor="b" anchorCtr="0">
            <a:spAutoFit/>
          </a:bodyPr>
          <a:lstStyle>
            <a:lvl1pPr algn="ctr"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a-DK" dirty="0" smtClean="0"/>
              <a:t>Indsæt tekst maks. 2 linjer</a:t>
            </a:r>
            <a:endParaRPr lang="da-DK" dirty="0"/>
          </a:p>
        </p:txBody>
      </p:sp>
      <p:pic>
        <p:nvPicPr>
          <p:cNvPr id="10" name="Billede 7" descr="youSee_WHITE_RGB.png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182" y="5151782"/>
            <a:ext cx="1619374" cy="422453"/>
          </a:xfrm>
          <a:prstGeom prst="rect">
            <a:avLst/>
          </a:prstGeom>
        </p:spPr>
      </p:pic>
      <p:pic>
        <p:nvPicPr>
          <p:cNvPr id="11" name="Billede 18" hidden="1"/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18" y="4928406"/>
            <a:ext cx="8037754" cy="25399"/>
          </a:xfrm>
          <a:prstGeom prst="rect">
            <a:avLst/>
          </a:prstGeom>
        </p:spPr>
      </p:pic>
      <p:sp>
        <p:nvSpPr>
          <p:cNvPr id="7" name="Logo og horizont"/>
          <p:cNvSpPr>
            <a:spLocks noGrp="1"/>
          </p:cNvSpPr>
          <p:nvPr>
            <p:ph type="body" sz="quarter" idx="15" hasCustomPrompt="1"/>
          </p:nvPr>
        </p:nvSpPr>
        <p:spPr>
          <a:xfrm>
            <a:off x="1896288" y="4934208"/>
            <a:ext cx="8397840" cy="6336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a-DK" noProof="0" dirty="0" smtClean="0"/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099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76264" y="1209675"/>
            <a:ext cx="11047412" cy="4712325"/>
          </a:xfrm>
        </p:spPr>
        <p:txBody>
          <a:bodyPr lIns="0" rIns="0">
            <a:normAutofit/>
          </a:bodyPr>
          <a:lstStyle>
            <a:lvl1pPr marL="360000" indent="-360000">
              <a:spcBef>
                <a:spcPts val="0"/>
              </a:spcBef>
              <a:buFont typeface="+mj-lt"/>
              <a:buAutoNum type="arabicPeriod"/>
              <a:defRPr sz="18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12001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2pPr>
            <a:lvl3pPr marL="16573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3pPr>
            <a:lvl4pPr marL="21145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4pPr>
            <a:lvl5pPr marL="2571750" indent="-742950">
              <a:buFont typeface="+mj-lt"/>
              <a:buAutoNum type="arabicPeriod"/>
              <a:defRPr sz="3600" b="1">
                <a:solidFill>
                  <a:schemeClr val="bg1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da-DK" noProof="0" dirty="0" smtClean="0"/>
              <a:t>Indsæt tekst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Interconnection in the Nordics, RIPE Copenhagen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92094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/>
          </p:nvPr>
        </p:nvSpPr>
        <p:spPr>
          <a:xfrm>
            <a:off x="576263" y="1209674"/>
            <a:ext cx="11047412" cy="4712400"/>
          </a:xfrm>
        </p:spPr>
        <p:txBody>
          <a:bodyPr/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GB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Interconnection in the Nordics, RIPE Copenhagen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0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15"/>
          </p:nvPr>
        </p:nvSpPr>
        <p:spPr>
          <a:xfrm>
            <a:off x="576263" y="1209673"/>
            <a:ext cx="11047412" cy="47124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Interconnection in the Nordics, RIPE Copenhagen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35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2"/>
          <p:cNvSpPr>
            <a:spLocks noGrp="1"/>
          </p:cNvSpPr>
          <p:nvPr>
            <p:ph type="body" sz="quarter" idx="14"/>
          </p:nvPr>
        </p:nvSpPr>
        <p:spPr>
          <a:xfrm>
            <a:off x="576264" y="1209675"/>
            <a:ext cx="11047412" cy="4712325"/>
          </a:xfrm>
        </p:spPr>
        <p:txBody>
          <a:bodyPr numCol="2" spcCol="16200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smtClean="0"/>
              <a:t>Interconnection in the Nordics, RIPE Copenhagen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13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 userDrawn="1"/>
        </p:nvGrpSpPr>
        <p:grpSpPr>
          <a:xfrm>
            <a:off x="1" y="0"/>
            <a:ext cx="12190413" cy="6858000"/>
            <a:chOff x="0" y="0"/>
            <a:chExt cx="12192000" cy="6858000"/>
          </a:xfrm>
        </p:grpSpPr>
        <p:grpSp>
          <p:nvGrpSpPr>
            <p:cNvPr id="2" name="Gruppe 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14" name="Billede 13"/>
              <p:cNvPicPr>
                <a:picLocks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20" name="Billede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576261" y="1209675"/>
            <a:ext cx="5436000" cy="47123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6" name="Pladsholder til billede 3"/>
          <p:cNvSpPr>
            <a:spLocks noGrp="1"/>
          </p:cNvSpPr>
          <p:nvPr>
            <p:ph type="pic" sz="quarter" idx="16"/>
          </p:nvPr>
        </p:nvSpPr>
        <p:spPr>
          <a:xfrm>
            <a:off x="6184800" y="1209675"/>
            <a:ext cx="5436000" cy="4674199"/>
          </a:xfrm>
        </p:spPr>
        <p:txBody>
          <a:bodyPr tIns="144000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Interconnection in the Nordics, RIPE Copenhagen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6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quarter" idx="15"/>
          </p:nvPr>
        </p:nvSpPr>
        <p:spPr>
          <a:xfrm>
            <a:off x="576263" y="1209675"/>
            <a:ext cx="5436000" cy="47123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6"/>
          </p:nvPr>
        </p:nvSpPr>
        <p:spPr>
          <a:xfrm>
            <a:off x="6184800" y="1209675"/>
            <a:ext cx="5436000" cy="47123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Interconnection in the Nordics, RIPE Copenhagen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16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+ for- klaring dias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576262" y="1209675"/>
            <a:ext cx="2531659" cy="4712325"/>
          </a:xfrm>
        </p:spPr>
        <p:txBody>
          <a:bodyPr/>
          <a:lstStyle>
            <a:lvl1pPr marL="0" indent="0">
              <a:spcBef>
                <a:spcPts val="300"/>
              </a:spcBef>
              <a:buSzPct val="100000"/>
              <a:buFont typeface="SEAS NVE Sans Book" panose="02000000000000000000" pitchFamily="2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>
                <a:latin typeface="+mj-lt"/>
              </a:defRPr>
            </a:lvl2pPr>
            <a:lvl3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>
                <a:latin typeface="+mj-lt"/>
              </a:defRPr>
            </a:lvl4pPr>
            <a:lvl5pPr marL="0" indent="0"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>
                <a:latin typeface="+mj-lt"/>
              </a:defRPr>
            </a:lvl6pPr>
            <a:lvl7pPr marL="0" indent="0">
              <a:spcBef>
                <a:spcPts val="300"/>
              </a:spcBef>
              <a:buFont typeface="Arial" panose="020B0604020202020204" pitchFamily="34" charset="0"/>
              <a:buChar char="​"/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0" indent="0">
              <a:lnSpc>
                <a:spcPct val="9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800" b="1" i="0">
                <a:latin typeface="+mj-lt"/>
              </a:defRPr>
            </a:lvl8pPr>
            <a:lvl9pPr marL="0" indent="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​"/>
              <a:defRPr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a-DK" noProof="0" dirty="0" smtClean="0"/>
              <a:t>Klik for at redigere i master</a:t>
            </a:r>
          </a:p>
          <a:p>
            <a:pPr lvl="1"/>
            <a:r>
              <a:rPr lang="da-DK" noProof="0" dirty="0" smtClean="0"/>
              <a:t>Andet niveau</a:t>
            </a:r>
          </a:p>
          <a:p>
            <a:pPr lvl="2"/>
            <a:r>
              <a:rPr lang="da-DK" noProof="0" dirty="0" smtClean="0"/>
              <a:t>Tredje niveau</a:t>
            </a:r>
          </a:p>
          <a:p>
            <a:pPr lvl="3"/>
            <a:r>
              <a:rPr lang="da-DK" noProof="0" dirty="0" smtClean="0"/>
              <a:t>Fjerde niveau</a:t>
            </a:r>
          </a:p>
          <a:p>
            <a:pPr lvl="4"/>
            <a:r>
              <a:rPr lang="da-DK" noProof="0" dirty="0" smtClean="0"/>
              <a:t>Femte niveau</a:t>
            </a:r>
          </a:p>
          <a:p>
            <a:pPr lvl="5"/>
            <a:r>
              <a:rPr lang="da-DK" noProof="0" dirty="0" smtClean="0"/>
              <a:t>Sjette</a:t>
            </a:r>
          </a:p>
          <a:p>
            <a:pPr lvl="6"/>
            <a:r>
              <a:rPr lang="da-DK" noProof="0" dirty="0" smtClean="0"/>
              <a:t>Syvende</a:t>
            </a:r>
          </a:p>
          <a:p>
            <a:pPr lvl="7"/>
            <a:r>
              <a:rPr lang="da-DK" noProof="0" dirty="0" smtClean="0"/>
              <a:t>Ottende</a:t>
            </a:r>
          </a:p>
          <a:p>
            <a:pPr lvl="8"/>
            <a:r>
              <a:rPr lang="da-DK" noProof="0" dirty="0" smtClean="0"/>
              <a:t>Niende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GB"/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6"/>
          </p:nvPr>
        </p:nvSpPr>
        <p:spPr>
          <a:xfrm>
            <a:off x="3214886" y="1209674"/>
            <a:ext cx="5760640" cy="47124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GB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Interconnection in the Nordics, RIPE Copenhagen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063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Interconnection in the Nordics, RIPE Copenhagen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66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5658" y="823544"/>
            <a:ext cx="11047562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/>
            </a:lvl1pPr>
          </a:lstStyle>
          <a:p>
            <a:pPr lvl="0"/>
            <a:r>
              <a:rPr lang="da-DK" dirty="0" smtClean="0"/>
              <a:t>Klik og tilføj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8" name="Pladsholder til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575658" y="1261470"/>
            <a:ext cx="11047562" cy="1303434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da-DK" dirty="0" smtClean="0"/>
              <a:t>Klik og tilføj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8371" y="6671904"/>
            <a:ext cx="959875" cy="139700"/>
          </a:xfrm>
        </p:spPr>
        <p:txBody>
          <a:bodyPr/>
          <a:lstStyle>
            <a:lvl1pPr algn="r">
              <a:defRPr/>
            </a:lvl1pPr>
          </a:lstStyle>
          <a:p>
            <a:fld id="{4C559319-974E-43DE-8758-BFC4F0130C6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581" y="6208737"/>
            <a:ext cx="9562548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</a:t>
            </a:r>
            <a:r>
              <a:rPr lang="da-DK" dirty="0" smtClean="0"/>
              <a:t> noter i 2 linjer og kildeangivelse i den tredje.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661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e 10"/>
          <p:cNvGrpSpPr/>
          <p:nvPr userDrawn="1"/>
        </p:nvGrpSpPr>
        <p:grpSpPr>
          <a:xfrm>
            <a:off x="1" y="0"/>
            <a:ext cx="12190413" cy="6858000"/>
            <a:chOff x="0" y="0"/>
            <a:chExt cx="12192000" cy="6858000"/>
          </a:xfrm>
        </p:grpSpPr>
        <p:grpSp>
          <p:nvGrpSpPr>
            <p:cNvPr id="12" name="Gruppe 11"/>
            <p:cNvGrpSpPr/>
            <p:nvPr userDrawn="1"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22" name="Rectangle 10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pic>
            <p:nvPicPr>
              <p:cNvPr id="21" name="Billede 20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6174189"/>
                <a:ext cx="12189600" cy="25021"/>
              </a:xfrm>
              <a:prstGeom prst="rect">
                <a:avLst/>
              </a:prstGeom>
            </p:spPr>
          </p:pic>
        </p:grpSp>
        <p:pic>
          <p:nvPicPr>
            <p:cNvPr id="13" name="Billede 3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044" y="6387725"/>
              <a:ext cx="1079512" cy="281612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4C79F-0A95-A84A-8468-3E422072D062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Interconnection in the Nordics, RIPE Copenhagen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85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werpointflad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56692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 bwMode="auto">
          <a:xfrm>
            <a:off x="0" y="5661248"/>
            <a:ext cx="12190413" cy="11967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9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4123" y="1589089"/>
            <a:ext cx="10198987" cy="1115640"/>
          </a:xfrm>
        </p:spPr>
        <p:txBody>
          <a:bodyPr>
            <a:normAutofit/>
          </a:bodyPr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r>
              <a:rPr lang="da-DK" noProof="0" dirty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4123" y="3107061"/>
            <a:ext cx="10198987" cy="792088"/>
          </a:xfrm>
        </p:spPr>
        <p:txBody>
          <a:bodyPr>
            <a:normAutofit/>
          </a:bodyPr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da-DK" noProof="0" dirty="0" smtClean="0"/>
              <a:t>Klik for at redigere undertiteltypografien i masteren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32735-7A3E-4A8B-8C8A-3D53BB481DD8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84123" y="2866654"/>
            <a:ext cx="10198987" cy="257547"/>
          </a:xfrm>
        </p:spPr>
        <p:txBody>
          <a:bodyPr/>
          <a:lstStyle>
            <a:lvl1pPr marL="0" indent="0">
              <a:buNone/>
              <a:defRPr sz="16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smtClean="0"/>
              <a:t>Sted &amp; dato</a:t>
            </a:r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994108" y="2780928"/>
            <a:ext cx="10222669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lede 9" descr="Fullrate_logo_u.payoff_yellow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73" y="5949281"/>
            <a:ext cx="1885950" cy="5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7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575658" y="1261704"/>
            <a:ext cx="11047562" cy="1303200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da-DK" dirty="0" smtClean="0"/>
              <a:t>Klik og tilføj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8371" y="6671904"/>
            <a:ext cx="959875" cy="139700"/>
          </a:xfrm>
        </p:spPr>
        <p:txBody>
          <a:bodyPr/>
          <a:lstStyle>
            <a:lvl1pPr algn="r">
              <a:defRPr/>
            </a:lvl1pPr>
          </a:lstStyle>
          <a:p>
            <a:fld id="{4C559319-974E-43DE-8758-BFC4F0130C6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658" y="823778"/>
            <a:ext cx="11047562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/>
            </a:lvl1pPr>
          </a:lstStyle>
          <a:p>
            <a:pPr lvl="0"/>
            <a:r>
              <a:rPr lang="da-DK" dirty="0" smtClean="0"/>
              <a:t>Klik og tilføj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581" y="6208737"/>
            <a:ext cx="9562548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</a:t>
            </a:r>
            <a:r>
              <a:rPr lang="da-DK" dirty="0" smtClean="0"/>
              <a:t> noter i 2 linjer og kildeangivelse i den tredje.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 bwMode="auto">
          <a:xfrm>
            <a:off x="0" y="5661248"/>
            <a:ext cx="12190413" cy="11967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9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4123" y="1622996"/>
            <a:ext cx="10198987" cy="1115640"/>
          </a:xfrm>
        </p:spPr>
        <p:txBody>
          <a:bodyPr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4123" y="3140968"/>
            <a:ext cx="10198987" cy="792088"/>
          </a:xfrm>
        </p:spPr>
        <p:txBody>
          <a:bodyPr>
            <a:normAutofit/>
          </a:bodyPr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 noProof="0" dirty="0" smtClean="0"/>
              <a:t>Klik for at redigere undertiteltypografien i masteren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7332735-7A3E-4A8B-8C8A-3D53BB481DD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84123" y="2900561"/>
            <a:ext cx="10198987" cy="257547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Sted &amp; dato</a:t>
            </a:r>
            <a:endParaRPr lang="da-DK" dirty="0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994108" y="2780928"/>
            <a:ext cx="10222669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2" descr="Telmore_Logo_Accent_RGB_&gt;B100px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681" y="5877272"/>
            <a:ext cx="2728421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09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6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575658" y="1261704"/>
            <a:ext cx="11047562" cy="1303200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da-DK" dirty="0" smtClean="0"/>
              <a:t>Klik og tilføj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8371" y="6671904"/>
            <a:ext cx="959875" cy="139700"/>
          </a:xfrm>
        </p:spPr>
        <p:txBody>
          <a:bodyPr/>
          <a:lstStyle>
            <a:lvl1pPr algn="r">
              <a:defRPr/>
            </a:lvl1pPr>
          </a:lstStyle>
          <a:p>
            <a:fld id="{4C559319-974E-43DE-8758-BFC4F0130C6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658" y="823778"/>
            <a:ext cx="11047562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/>
            </a:lvl1pPr>
          </a:lstStyle>
          <a:p>
            <a:pPr lvl="0"/>
            <a:r>
              <a:rPr lang="da-DK" dirty="0" smtClean="0"/>
              <a:t>Klik og tilføj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581" y="6208737"/>
            <a:ext cx="9131025" cy="473100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</a:t>
            </a:r>
            <a:r>
              <a:rPr lang="da-DK" dirty="0" smtClean="0"/>
              <a:t> noter i 2 linjer og kildeangivelse i den tredje.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0129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978" y="5961600"/>
            <a:ext cx="680242" cy="58306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0154" y="6670800"/>
            <a:ext cx="959875" cy="139700"/>
          </a:xfrm>
          <a:prstGeom prst="rect">
            <a:avLst/>
          </a:prstGeom>
        </p:spPr>
        <p:txBody>
          <a:bodyPr/>
          <a:lstStyle/>
          <a:p>
            <a:fld id="{07332735-7A3E-4A8B-8C8A-3D53BB481DD8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994108" y="2780928"/>
            <a:ext cx="10222670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>
            <a:spLocks noChangeArrowheads="1"/>
          </p:cNvSpPr>
          <p:nvPr userDrawn="1"/>
        </p:nvSpPr>
        <p:spPr bwMode="auto">
          <a:xfrm>
            <a:off x="3351292" y="682625"/>
            <a:ext cx="5487829" cy="5484813"/>
          </a:xfrm>
          <a:prstGeom prst="ellipse">
            <a:avLst/>
          </a:prstGeom>
          <a:solidFill>
            <a:srgbClr val="266B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294539" y="2054227"/>
            <a:ext cx="3817418" cy="12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4294539" y="3514725"/>
            <a:ext cx="3817418" cy="12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63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58" y="188641"/>
            <a:ext cx="11047562" cy="504056"/>
          </a:xfrm>
          <a:prstGeom prst="rect">
            <a:avLst/>
          </a:prstGeom>
        </p:spPr>
        <p:txBody>
          <a:bodyPr/>
          <a:lstStyle/>
          <a:p>
            <a:r>
              <a:rPr lang="da-DK" noProof="0" dirty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8374" y="6671904"/>
            <a:ext cx="959875" cy="139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C559319-974E-43DE-8758-BFC4F0130C6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581" y="6158305"/>
            <a:ext cx="9562548" cy="52353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</a:t>
            </a:r>
            <a:r>
              <a:rPr lang="da-DK" dirty="0" smtClean="0"/>
              <a:t> noter i 2 linjer og kildeangivelse i den tredje.</a:t>
            </a:r>
            <a:endParaRPr lang="da-DK" dirty="0"/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575659" y="1261704"/>
            <a:ext cx="11047561" cy="1303200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da-DK" dirty="0" smtClean="0"/>
              <a:t>Klik og tilføj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659" y="823778"/>
            <a:ext cx="11047561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 baseline="0"/>
            </a:lvl1pPr>
          </a:lstStyle>
          <a:p>
            <a:pPr lvl="0"/>
            <a:r>
              <a:rPr lang="da-DK" dirty="0" smtClean="0"/>
              <a:t>Klik og tilføj underoverskriften</a:t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013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187" y="5961600"/>
            <a:ext cx="1616215" cy="58306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0154" y="6670800"/>
            <a:ext cx="959875" cy="139700"/>
          </a:xfrm>
          <a:prstGeom prst="rect">
            <a:avLst/>
          </a:prstGeom>
        </p:spPr>
        <p:txBody>
          <a:bodyPr/>
          <a:lstStyle/>
          <a:p>
            <a:fld id="{07332735-7A3E-4A8B-8C8A-3D53BB481DD8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994108" y="2780928"/>
            <a:ext cx="10222670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Oval 11"/>
          <p:cNvSpPr>
            <a:spLocks noChangeArrowheads="1"/>
          </p:cNvSpPr>
          <p:nvPr userDrawn="1"/>
        </p:nvSpPr>
        <p:spPr bwMode="auto">
          <a:xfrm>
            <a:off x="3351292" y="682625"/>
            <a:ext cx="5487829" cy="5484813"/>
          </a:xfrm>
          <a:prstGeom prst="ellipse">
            <a:avLst/>
          </a:prstGeom>
          <a:solidFill>
            <a:srgbClr val="266B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3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294539" y="2054227"/>
            <a:ext cx="3817418" cy="1281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4294539" y="3514725"/>
            <a:ext cx="3817418" cy="12811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15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8374" y="6671904"/>
            <a:ext cx="959875" cy="139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C559319-974E-43DE-8758-BFC4F0130C6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564581" y="6158305"/>
            <a:ext cx="9562548" cy="52353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</a:t>
            </a:r>
            <a:r>
              <a:rPr lang="da-DK" dirty="0" smtClean="0"/>
              <a:t> noter i 2 linjer og kildeangivelse i den tredje.</a:t>
            </a:r>
            <a:endParaRPr lang="da-DK" dirty="0"/>
          </a:p>
        </p:txBody>
      </p:sp>
      <p:sp>
        <p:nvSpPr>
          <p:cNvPr id="7" name="Pladsholder til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575659" y="1261704"/>
            <a:ext cx="11047561" cy="1303200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da-DK" dirty="0" smtClean="0"/>
              <a:t>Klik og tilføj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659" y="823778"/>
            <a:ext cx="11047561" cy="413543"/>
          </a:xfrm>
        </p:spPr>
        <p:txBody>
          <a:bodyPr/>
          <a:lstStyle>
            <a:lvl1pPr marL="0" indent="0">
              <a:lnSpc>
                <a:spcPct val="96000"/>
              </a:lnSpc>
              <a:buNone/>
              <a:defRPr sz="1600" baseline="0"/>
            </a:lvl1pPr>
          </a:lstStyle>
          <a:p>
            <a:pPr lvl="0"/>
            <a:r>
              <a:rPr lang="da-DK" dirty="0" smtClean="0"/>
              <a:t>Klik og tilføj underoverskriften</a:t>
            </a:r>
            <a:br>
              <a:rPr lang="da-DK" dirty="0" smtClean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3043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000" y="5960204"/>
            <a:ext cx="1700315" cy="5832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0154" y="6670800"/>
            <a:ext cx="959875" cy="139700"/>
          </a:xfrm>
          <a:prstGeom prst="rect">
            <a:avLst/>
          </a:prstGeom>
        </p:spPr>
        <p:txBody>
          <a:bodyPr/>
          <a:lstStyle/>
          <a:p>
            <a:fld id="{07332735-7A3E-4A8B-8C8A-3D53BB481DD8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5" name="Straight Connector 14"/>
          <p:cNvCxnSpPr/>
          <p:nvPr userDrawn="1"/>
        </p:nvCxnSpPr>
        <p:spPr bwMode="auto">
          <a:xfrm>
            <a:off x="994108" y="2780928"/>
            <a:ext cx="10222670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>
            <a:spLocks noChangeArrowheads="1"/>
          </p:cNvSpPr>
          <p:nvPr userDrawn="1"/>
        </p:nvSpPr>
        <p:spPr bwMode="auto">
          <a:xfrm>
            <a:off x="3351292" y="682625"/>
            <a:ext cx="5487829" cy="5484813"/>
          </a:xfrm>
          <a:prstGeom prst="ellipse">
            <a:avLst/>
          </a:prstGeom>
          <a:solidFill>
            <a:srgbClr val="266B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9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294539" y="2054227"/>
            <a:ext cx="3817418" cy="12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0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4294539" y="3514725"/>
            <a:ext cx="3817418" cy="12811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437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659" y="188640"/>
            <a:ext cx="11047561" cy="504056"/>
          </a:xfrm>
          <a:prstGeom prst="rect">
            <a:avLst/>
          </a:prstGeom>
        </p:spPr>
        <p:txBody>
          <a:bodyPr/>
          <a:lstStyle/>
          <a:p>
            <a:r>
              <a:rPr lang="da-DK" noProof="0" dirty="0" smtClean="0"/>
              <a:t>Klik for at redigere titeltypografi i masteren</a:t>
            </a:r>
            <a:endParaRPr lang="da-DK" noProof="0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 hasCustomPrompt="1"/>
          </p:nvPr>
        </p:nvSpPr>
        <p:spPr>
          <a:xfrm>
            <a:off x="575659" y="1261704"/>
            <a:ext cx="11047561" cy="130320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pPr lvl="0"/>
            <a:r>
              <a:rPr lang="da-DK" dirty="0" smtClean="0"/>
              <a:t>Klik og tilføj tekst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118372" y="6671904"/>
            <a:ext cx="959875" cy="1397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C559319-974E-43DE-8758-BFC4F0130C6A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75659" y="823778"/>
            <a:ext cx="11047561" cy="4135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6000"/>
              </a:lnSpc>
              <a:buNone/>
              <a:defRPr sz="1600" baseline="0"/>
            </a:lvl1pPr>
          </a:lstStyle>
          <a:p>
            <a:pPr lvl="0"/>
            <a:r>
              <a:rPr lang="da-DK" dirty="0" smtClean="0"/>
              <a:t>Klik og tilføj underoverskriften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64580" y="6158305"/>
            <a:ext cx="9851105" cy="523532"/>
          </a:xfrm>
          <a:prstGeom prst="rect">
            <a:avLst/>
          </a:prstGeo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da-DK" dirty="0" smtClean="0"/>
              <a:t>Her kan placeres 3 linjer tekst. </a:t>
            </a:r>
            <a:r>
              <a:rPr lang="da-DK" dirty="0" err="1" smtClean="0"/>
              <a:t>f.eks</a:t>
            </a:r>
            <a:r>
              <a:rPr lang="da-DK" dirty="0" smtClean="0"/>
              <a:t> noter i 2 linjer og kildeangivelse i den tredje.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2130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tdc_wholesale_log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0000" y="5960204"/>
            <a:ext cx="1944503" cy="5832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0154" y="6670800"/>
            <a:ext cx="959875" cy="139700"/>
          </a:xfrm>
          <a:prstGeom prst="rect">
            <a:avLst/>
          </a:prstGeom>
        </p:spPr>
        <p:txBody>
          <a:bodyPr/>
          <a:lstStyle/>
          <a:p>
            <a:fld id="{07332735-7A3E-4A8B-8C8A-3D53BB481DD8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994108" y="2780928"/>
            <a:ext cx="10222670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Oval 14"/>
          <p:cNvSpPr>
            <a:spLocks noChangeArrowheads="1"/>
          </p:cNvSpPr>
          <p:nvPr userDrawn="1"/>
        </p:nvSpPr>
        <p:spPr bwMode="auto">
          <a:xfrm>
            <a:off x="3351292" y="682625"/>
            <a:ext cx="5487829" cy="5484813"/>
          </a:xfrm>
          <a:prstGeom prst="ellipse">
            <a:avLst/>
          </a:prstGeom>
          <a:solidFill>
            <a:srgbClr val="266BA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6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4294539" y="2054227"/>
            <a:ext cx="3817418" cy="1281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7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4294539" y="3514725"/>
            <a:ext cx="3817418" cy="12811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981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0.emf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6124576"/>
            <a:ext cx="12190413" cy="733425"/>
          </a:xfrm>
          <a:prstGeom prst="rect">
            <a:avLst/>
          </a:prstGeom>
          <a:solidFill>
            <a:srgbClr val="00336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9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20152" y="6670800"/>
            <a:ext cx="9598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500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07332735-7A3E-4A8B-8C8A-3D53BB481DD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658" y="188640"/>
            <a:ext cx="110475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658" y="1196753"/>
            <a:ext cx="11047562" cy="42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575658" y="764704"/>
            <a:ext cx="11047562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148" y="6344217"/>
            <a:ext cx="828000" cy="3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4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8288" indent="-268288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82575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2pPr>
      <a:lvl3pPr marL="8318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3pPr>
      <a:lvl4pPr marL="11112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4pPr>
      <a:lvl5pPr marL="13843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5pPr>
      <a:lvl6pPr marL="18415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6pPr>
      <a:lvl7pPr marL="22987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7pPr>
      <a:lvl8pPr marL="27559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8pPr>
      <a:lvl9pPr marL="32131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8"/>
          <p:cNvSpPr/>
          <p:nvPr userDrawn="1"/>
        </p:nvSpPr>
        <p:spPr bwMode="auto">
          <a:xfrm>
            <a:off x="-1354" y="6123600"/>
            <a:ext cx="12191767" cy="734400"/>
          </a:xfrm>
          <a:prstGeom prst="rect">
            <a:avLst/>
          </a:prstGeom>
          <a:solidFill>
            <a:srgbClr val="ECEEF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6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2620" y="6343200"/>
            <a:ext cx="390600" cy="3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20152" y="6670800"/>
            <a:ext cx="9598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07332735-7A3E-4A8B-8C8A-3D53BB481DD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658" y="188640"/>
            <a:ext cx="110475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658" y="1196753"/>
            <a:ext cx="11047562" cy="42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cxnSp>
        <p:nvCxnSpPr>
          <p:cNvPr id="19" name="Straight Connector 18"/>
          <p:cNvCxnSpPr/>
          <p:nvPr userDrawn="1"/>
        </p:nvCxnSpPr>
        <p:spPr bwMode="auto">
          <a:xfrm>
            <a:off x="575658" y="764704"/>
            <a:ext cx="11047562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6610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5pPr>
      <a:lvl6pPr marL="544251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6pPr>
      <a:lvl7pPr marL="1088502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7pPr>
      <a:lvl8pPr marL="1632753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8pPr>
      <a:lvl9pPr marL="2177004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9pPr>
    </p:titleStyle>
    <p:bodyStyle>
      <a:lvl1pPr marL="270000" indent="-270000" algn="l" rtl="0" eaLnBrk="1" fontAlgn="base" hangingPunct="1">
        <a:lnSpc>
          <a:spcPct val="105000"/>
        </a:lnSpc>
        <a:spcBef>
          <a:spcPts val="24"/>
        </a:spcBef>
        <a:spcAft>
          <a:spcPct val="0"/>
        </a:spcAft>
        <a:buSzPct val="9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50800" indent="-2808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2pPr>
      <a:lvl3pPr marL="831600" indent="-2772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3pPr>
      <a:lvl4pPr marL="1112400" indent="-2772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4pPr>
      <a:lvl5pPr marL="1386000" indent="-2700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5pPr>
      <a:lvl6pPr marL="2192122" indent="-3231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2300">
          <a:solidFill>
            <a:schemeClr val="tx1"/>
          </a:solidFill>
          <a:latin typeface="+mn-lt"/>
        </a:defRPr>
      </a:lvl6pPr>
      <a:lvl7pPr marL="2736372" indent="-3231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2300">
          <a:solidFill>
            <a:schemeClr val="tx1"/>
          </a:solidFill>
          <a:latin typeface="+mn-lt"/>
        </a:defRPr>
      </a:lvl7pPr>
      <a:lvl8pPr marL="3280623" indent="-3231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2300">
          <a:solidFill>
            <a:schemeClr val="tx1"/>
          </a:solidFill>
          <a:latin typeface="+mn-lt"/>
        </a:defRPr>
      </a:lvl8pPr>
      <a:lvl9pPr marL="3824874" indent="-3231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-1354" y="6123600"/>
            <a:ext cx="12191767" cy="734400"/>
          </a:xfrm>
          <a:prstGeom prst="rect">
            <a:avLst/>
          </a:prstGeom>
          <a:solidFill>
            <a:srgbClr val="ECEEF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658" y="188641"/>
            <a:ext cx="110475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658" y="1196753"/>
            <a:ext cx="11047562" cy="42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pic>
        <p:nvPicPr>
          <p:cNvPr id="8" name="Picture 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4800" y="6343200"/>
            <a:ext cx="928044" cy="3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20152" y="6670800"/>
            <a:ext cx="9598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07332735-7A3E-4A8B-8C8A-3D53BB481DD8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575658" y="764704"/>
            <a:ext cx="11047562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9536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5pPr>
      <a:lvl6pPr marL="544251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6pPr>
      <a:lvl7pPr marL="1088502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7pPr>
      <a:lvl8pPr marL="1632753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8pPr>
      <a:lvl9pPr marL="2177004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3100" b="1">
          <a:solidFill>
            <a:schemeClr val="tx1"/>
          </a:solidFill>
          <a:latin typeface="Verdana" pitchFamily="34" charset="0"/>
        </a:defRPr>
      </a:lvl9pPr>
    </p:titleStyle>
    <p:bodyStyle>
      <a:lvl1pPr marL="270000" indent="-270000" algn="l" rtl="0" eaLnBrk="1" fontAlgn="base" hangingPunct="1">
        <a:lnSpc>
          <a:spcPct val="105000"/>
        </a:lnSpc>
        <a:spcBef>
          <a:spcPts val="24"/>
        </a:spcBef>
        <a:spcAft>
          <a:spcPct val="0"/>
        </a:spcAft>
        <a:buSzPct val="9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50800" indent="-280800" algn="l" rtl="0" eaLnBrk="1" fontAlgn="base" hangingPunct="1">
        <a:lnSpc>
          <a:spcPct val="105000"/>
        </a:lnSpc>
        <a:spcBef>
          <a:spcPts val="336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2pPr>
      <a:lvl3pPr marL="831600" indent="-277200" algn="l" rtl="0" eaLnBrk="1" fontAlgn="base" hangingPunct="1">
        <a:lnSpc>
          <a:spcPct val="105000"/>
        </a:lnSpc>
        <a:spcBef>
          <a:spcPts val="336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3pPr>
      <a:lvl4pPr marL="1112400" indent="-27720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4pPr>
      <a:lvl5pPr marL="1386000" indent="-270000" algn="l" rtl="0" eaLnBrk="1" fontAlgn="base" hangingPunct="1">
        <a:lnSpc>
          <a:spcPct val="105000"/>
        </a:lnSpc>
        <a:spcBef>
          <a:spcPts val="336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5pPr>
      <a:lvl6pPr marL="2192122" indent="-3231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2300">
          <a:solidFill>
            <a:schemeClr val="tx1"/>
          </a:solidFill>
          <a:latin typeface="+mn-lt"/>
        </a:defRPr>
      </a:lvl6pPr>
      <a:lvl7pPr marL="2736372" indent="-3231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2300">
          <a:solidFill>
            <a:schemeClr val="tx1"/>
          </a:solidFill>
          <a:latin typeface="+mn-lt"/>
        </a:defRPr>
      </a:lvl7pPr>
      <a:lvl8pPr marL="3280623" indent="-3231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2300">
          <a:solidFill>
            <a:schemeClr val="tx1"/>
          </a:solidFill>
          <a:latin typeface="+mn-lt"/>
        </a:defRPr>
      </a:lvl8pPr>
      <a:lvl9pPr marL="3824874" indent="-323150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23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dc_wholesale_logo_neg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1" y="6344217"/>
            <a:ext cx="1487807" cy="33480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 bwMode="auto">
          <a:xfrm>
            <a:off x="0" y="6123600"/>
            <a:ext cx="12191767" cy="734400"/>
          </a:xfrm>
          <a:prstGeom prst="rect">
            <a:avLst/>
          </a:prstGeom>
          <a:solidFill>
            <a:srgbClr val="ECEEF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sp>
        <p:nvSpPr>
          <p:cNvPr id="1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20152" y="6670800"/>
            <a:ext cx="9598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07332735-7A3E-4A8B-8C8A-3D53BB481DD8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Billed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00" y="6343200"/>
            <a:ext cx="976107" cy="334800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658" y="188641"/>
            <a:ext cx="110475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658" y="1196753"/>
            <a:ext cx="11047562" cy="42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575658" y="764704"/>
            <a:ext cx="11047562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809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8288" indent="-268288" algn="l" rtl="0" eaLnBrk="1" fontAlgn="base" hangingPunct="1">
        <a:lnSpc>
          <a:spcPct val="105000"/>
        </a:lnSpc>
        <a:spcBef>
          <a:spcPts val="24"/>
        </a:spcBef>
        <a:spcAft>
          <a:spcPct val="0"/>
        </a:spcAft>
        <a:buSzPct val="9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82575" algn="l" rtl="0" eaLnBrk="1" fontAlgn="base" hangingPunct="1">
        <a:lnSpc>
          <a:spcPct val="105000"/>
        </a:lnSpc>
        <a:spcBef>
          <a:spcPts val="336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2pPr>
      <a:lvl3pPr marL="8318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3pPr>
      <a:lvl4pPr marL="111240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4pPr>
      <a:lvl5pPr marL="13843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5pPr>
      <a:lvl6pPr marL="18415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6pPr>
      <a:lvl7pPr marL="22987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7pPr>
      <a:lvl8pPr marL="27559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8pPr>
      <a:lvl9pPr marL="32131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659" y="188640"/>
            <a:ext cx="110475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659" y="1196753"/>
            <a:ext cx="11047561" cy="42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pic>
        <p:nvPicPr>
          <p:cNvPr id="2" name="Picture 1" descr="tdc_wholesale_logo_neg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391" y="6344217"/>
            <a:ext cx="1487807" cy="334800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 bwMode="auto">
          <a:xfrm>
            <a:off x="0" y="6123600"/>
            <a:ext cx="12191767" cy="734400"/>
          </a:xfrm>
          <a:prstGeom prst="rect">
            <a:avLst/>
          </a:prstGeom>
          <a:solidFill>
            <a:srgbClr val="ECEEF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</a:endParaRPr>
          </a:p>
        </p:txBody>
      </p:sp>
      <p:pic>
        <p:nvPicPr>
          <p:cNvPr id="10" name="Billede 9" descr="tdc_wholesale_logo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800" y="6343200"/>
            <a:ext cx="1120140" cy="336042"/>
          </a:xfrm>
          <a:prstGeom prst="rect">
            <a:avLst/>
          </a:prstGeom>
        </p:spPr>
      </p:pic>
      <p:sp>
        <p:nvSpPr>
          <p:cNvPr id="1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20152" y="6670800"/>
            <a:ext cx="9598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07332735-7A3E-4A8B-8C8A-3D53BB481DD8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575658" y="764704"/>
            <a:ext cx="11047562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801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8288" indent="-268288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82575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2pPr>
      <a:lvl3pPr marL="8318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3pPr>
      <a:lvl4pPr marL="11112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4pPr>
      <a:lvl5pPr marL="13843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5pPr>
      <a:lvl6pPr marL="18415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6pPr>
      <a:lvl7pPr marL="22987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7pPr>
      <a:lvl8pPr marL="27559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8pPr>
      <a:lvl9pPr marL="32131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659" y="188640"/>
            <a:ext cx="1104756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659" y="1196753"/>
            <a:ext cx="11047561" cy="47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95806" y="6670800"/>
            <a:ext cx="584221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07332735-7A3E-4A8B-8C8A-3D53BB481DD8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Straight Connector 11"/>
          <p:cNvCxnSpPr/>
          <p:nvPr userDrawn="1"/>
        </p:nvCxnSpPr>
        <p:spPr bwMode="auto">
          <a:xfrm>
            <a:off x="575658" y="764704"/>
            <a:ext cx="11047562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led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174188"/>
            <a:ext cx="12188013" cy="25908"/>
          </a:xfrm>
          <a:prstGeom prst="rect">
            <a:avLst/>
          </a:prstGeom>
        </p:spPr>
      </p:pic>
      <p:pic>
        <p:nvPicPr>
          <p:cNvPr id="14" name="Billede 3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2" y="6387725"/>
            <a:ext cx="1079371" cy="281612"/>
          </a:xfrm>
          <a:prstGeom prst="rect">
            <a:avLst/>
          </a:prstGeom>
        </p:spPr>
      </p:pic>
      <p:sp>
        <p:nvSpPr>
          <p:cNvPr id="3" name="Pladsholder til dato 2"/>
          <p:cNvSpPr>
            <a:spLocks noGrp="1"/>
          </p:cNvSpPr>
          <p:nvPr>
            <p:ph type="dt" sz="half" idx="2"/>
          </p:nvPr>
        </p:nvSpPr>
        <p:spPr>
          <a:xfrm>
            <a:off x="8863200" y="6679016"/>
            <a:ext cx="2628000" cy="11918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3"/>
          </p:nvPr>
        </p:nvSpPr>
        <p:spPr>
          <a:xfrm>
            <a:off x="108000" y="6349458"/>
            <a:ext cx="4658400" cy="45050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Interconnection in the Nordics, RIPE Copenhagen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6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8288" indent="-268288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82575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2pPr>
      <a:lvl3pPr marL="8318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3pPr>
      <a:lvl4pPr marL="11112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4pPr>
      <a:lvl5pPr marL="13843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5pPr>
      <a:lvl6pPr marL="18415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6pPr>
      <a:lvl7pPr marL="22987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7pPr>
      <a:lvl8pPr marL="27559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8pPr>
      <a:lvl9pPr marL="32131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werpoint_bar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2"/>
            <a:ext cx="12190413" cy="755999"/>
          </a:xfrm>
          <a:prstGeom prst="rect">
            <a:avLst/>
          </a:prstGeom>
        </p:spPr>
      </p:pic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20152" y="6670800"/>
            <a:ext cx="9598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5000"/>
              </a:lnSpc>
              <a:defRPr sz="800">
                <a:solidFill>
                  <a:schemeClr val="tx1"/>
                </a:solidFill>
              </a:defRPr>
            </a:lvl1pPr>
          </a:lstStyle>
          <a:p>
            <a:fld id="{07332735-7A3E-4A8B-8C8A-3D53BB481DD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658" y="188640"/>
            <a:ext cx="110475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658" y="1196753"/>
            <a:ext cx="11047562" cy="42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575658" y="764704"/>
            <a:ext cx="11047562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lede 7" descr="Fullrate_logo_u.payoff_grey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43" y="6305475"/>
            <a:ext cx="1189864" cy="37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4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8288" indent="-268288" algn="l" rtl="0" eaLnBrk="1" fontAlgn="base" hangingPunct="1">
        <a:lnSpc>
          <a:spcPct val="105000"/>
        </a:lnSpc>
        <a:spcBef>
          <a:spcPts val="24"/>
        </a:spcBef>
        <a:spcAft>
          <a:spcPct val="0"/>
        </a:spcAft>
        <a:buSzPct val="9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82575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2pPr>
      <a:lvl3pPr marL="8318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3pPr>
      <a:lvl4pPr marL="11112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4pPr>
      <a:lvl5pPr marL="13843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5pPr>
      <a:lvl6pPr marL="18415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6pPr>
      <a:lvl7pPr marL="22987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7pPr>
      <a:lvl8pPr marL="27559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8pPr>
      <a:lvl9pPr marL="32131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20152" y="6670800"/>
            <a:ext cx="959875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15000"/>
              </a:lnSpc>
              <a:defRPr sz="800">
                <a:solidFill>
                  <a:schemeClr val="bg1"/>
                </a:solidFill>
              </a:defRPr>
            </a:lvl1pPr>
          </a:lstStyle>
          <a:p>
            <a:fld id="{07332735-7A3E-4A8B-8C8A-3D53BB481DD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5658" y="188640"/>
            <a:ext cx="1104756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658" y="1196753"/>
            <a:ext cx="11047562" cy="42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1" name="Rectangle 3"/>
          <p:cNvSpPr/>
          <p:nvPr/>
        </p:nvSpPr>
        <p:spPr bwMode="auto">
          <a:xfrm>
            <a:off x="0" y="6102001"/>
            <a:ext cx="12204000" cy="755999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54000" rIns="72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900" b="0" i="0" u="none" strike="noStrike" cap="none" normalizeH="0" baseline="0" dirty="0" err="1" smtClean="0">
              <a:ln>
                <a:noFill/>
              </a:ln>
              <a:solidFill>
                <a:srgbClr val="519032"/>
              </a:solidFill>
              <a:effectLst/>
              <a:latin typeface="Verdana" pitchFamily="34" charset="0"/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3160478" y="-3527778"/>
            <a:ext cx="2693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66400" indent="-266400">
              <a:buFont typeface="Arial" pitchFamily="34" charset="0"/>
              <a:buChar char="•"/>
            </a:pPr>
            <a:endParaRPr lang="da-DK" sz="1400" dirty="0" err="1" smtClean="0"/>
          </a:p>
        </p:txBody>
      </p:sp>
      <p:sp>
        <p:nvSpPr>
          <p:cNvPr id="5" name="Tekstfelt 4"/>
          <p:cNvSpPr txBox="1"/>
          <p:nvPr/>
        </p:nvSpPr>
        <p:spPr>
          <a:xfrm>
            <a:off x="5907084" y="-2850444"/>
            <a:ext cx="2693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66400" indent="-266400">
              <a:buFont typeface="Arial" pitchFamily="34" charset="0"/>
              <a:buChar char="•"/>
            </a:pPr>
            <a:endParaRPr lang="da-DK" sz="1400" dirty="0" err="1" smtClean="0"/>
          </a:p>
        </p:txBody>
      </p:sp>
      <p:pic>
        <p:nvPicPr>
          <p:cNvPr id="10" name="Picture 2" descr="Telmore_Logo_Accent_RGB_&gt;B100px_ne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980" y="6316463"/>
            <a:ext cx="1515789" cy="36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 bwMode="auto">
          <a:xfrm>
            <a:off x="575658" y="764704"/>
            <a:ext cx="11047562" cy="0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8473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8288" indent="-268288" algn="l" rtl="0" eaLnBrk="1" fontAlgn="base" hangingPunct="1">
        <a:lnSpc>
          <a:spcPct val="105000"/>
        </a:lnSpc>
        <a:spcBef>
          <a:spcPts val="24"/>
        </a:spcBef>
        <a:spcAft>
          <a:spcPct val="0"/>
        </a:spcAft>
        <a:buSzPct val="9000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552450" indent="-282575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2pPr>
      <a:lvl3pPr marL="8318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3pPr>
      <a:lvl4pPr marL="1111250" indent="-27781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4pPr>
      <a:lvl5pPr marL="13843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Font typeface="Verdana" pitchFamily="34" charset="0"/>
        <a:buChar char="−"/>
        <a:defRPr sz="1400">
          <a:solidFill>
            <a:schemeClr val="tx1"/>
          </a:solidFill>
          <a:latin typeface="+mn-lt"/>
        </a:defRPr>
      </a:lvl5pPr>
      <a:lvl6pPr marL="18415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6pPr>
      <a:lvl7pPr marL="22987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7pPr>
      <a:lvl8pPr marL="27559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8pPr>
      <a:lvl9pPr marL="3213100" indent="-271463" algn="l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90000"/>
        <a:buChar char="•"/>
        <a:defRPr sz="19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youtu.be/TsXMe8H6iyc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inia.eu/en/c-lio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7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Interconnection in the Nordics</a:t>
            </a:r>
            <a:endParaRPr lang="en-GB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Lasse Jarlskov</a:t>
            </a:r>
            <a:endParaRPr lang="en-GB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RIPE72 - Copenhagen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6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099439" y="1222164"/>
            <a:ext cx="4897859" cy="4631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72000" tIns="360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5720" y="1233422"/>
            <a:ext cx="4897859" cy="4631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72000" tIns="360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IXPs</a:t>
            </a:r>
            <a:r>
              <a:rPr lang="da-DK" dirty="0" smtClean="0"/>
              <a:t> and datacentres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Interconnection in the Nordics, RIPE Copenhagen 2016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430" y="287828"/>
            <a:ext cx="1190625" cy="904875"/>
          </a:xfrm>
          <a:prstGeom prst="rect">
            <a:avLst/>
          </a:prstGeom>
        </p:spPr>
      </p:pic>
      <p:sp>
        <p:nvSpPr>
          <p:cNvPr id="8" name="Pladsholder til tekst 11"/>
          <p:cNvSpPr>
            <a:spLocks noGrp="1"/>
          </p:cNvSpPr>
          <p:nvPr>
            <p:ph type="body" sz="quarter" idx="13"/>
          </p:nvPr>
        </p:nvSpPr>
        <p:spPr>
          <a:xfrm>
            <a:off x="564581" y="1264939"/>
            <a:ext cx="4284216" cy="413543"/>
          </a:xfrm>
        </p:spPr>
        <p:txBody>
          <a:bodyPr/>
          <a:lstStyle/>
          <a:p>
            <a:r>
              <a:rPr lang="da-DK" b="1" dirty="0" err="1" smtClean="0"/>
              <a:t>IXPs</a:t>
            </a:r>
            <a:r>
              <a:rPr lang="da-DK" b="1" dirty="0" smtClean="0"/>
              <a:t>:</a:t>
            </a:r>
            <a:endParaRPr lang="da-DK" b="1" dirty="0"/>
          </a:p>
        </p:txBody>
      </p:sp>
      <p:sp>
        <p:nvSpPr>
          <p:cNvPr id="9" name="Pladsholder til tekst 13"/>
          <p:cNvSpPr>
            <a:spLocks noGrp="1"/>
          </p:cNvSpPr>
          <p:nvPr>
            <p:ph type="body" sz="quarter" idx="15"/>
          </p:nvPr>
        </p:nvSpPr>
        <p:spPr>
          <a:xfrm>
            <a:off x="575658" y="1672881"/>
            <a:ext cx="4963044" cy="4315137"/>
          </a:xfrm>
        </p:spPr>
        <p:txBody>
          <a:bodyPr/>
          <a:lstStyle/>
          <a:p>
            <a:r>
              <a:rPr lang="da-DK" dirty="0" smtClean="0"/>
              <a:t>COMIX (</a:t>
            </a:r>
            <a:r>
              <a:rPr lang="da-DK" dirty="0" err="1" smtClean="0"/>
              <a:t>COpenhagen</a:t>
            </a:r>
            <a:r>
              <a:rPr lang="da-DK" dirty="0" smtClean="0"/>
              <a:t>/</a:t>
            </a:r>
            <a:r>
              <a:rPr lang="da-DK" dirty="0" err="1" smtClean="0"/>
              <a:t>Malmö</a:t>
            </a:r>
            <a:r>
              <a:rPr lang="da-DK" dirty="0" smtClean="0"/>
              <a:t> Internet </a:t>
            </a:r>
            <a:r>
              <a:rPr lang="da-DK" dirty="0" err="1" smtClean="0"/>
              <a:t>eXchange</a:t>
            </a:r>
            <a:r>
              <a:rPr lang="da-DK" dirty="0" smtClean="0"/>
              <a:t>)</a:t>
            </a:r>
          </a:p>
          <a:p>
            <a:pPr lvl="1"/>
            <a:r>
              <a:rPr lang="da-DK" dirty="0" err="1" smtClean="0"/>
              <a:t>Operated</a:t>
            </a:r>
            <a:r>
              <a:rPr lang="da-DK" dirty="0" smtClean="0"/>
              <a:t> by Netnod</a:t>
            </a:r>
          </a:p>
          <a:p>
            <a:pPr lvl="1"/>
            <a:r>
              <a:rPr lang="da-DK" dirty="0" err="1" smtClean="0"/>
              <a:t>InterXion</a:t>
            </a:r>
            <a:r>
              <a:rPr lang="da-DK" dirty="0" smtClean="0"/>
              <a:t> CPH, </a:t>
            </a:r>
            <a:r>
              <a:rPr lang="da-DK" dirty="0" err="1" smtClean="0"/>
              <a:t>GlobalConnect</a:t>
            </a:r>
            <a:r>
              <a:rPr lang="da-DK" dirty="0" smtClean="0"/>
              <a:t>, </a:t>
            </a:r>
            <a:br>
              <a:rPr lang="da-DK" dirty="0" smtClean="0"/>
            </a:br>
            <a:r>
              <a:rPr lang="da-DK" dirty="0" smtClean="0"/>
              <a:t>Telia Telehouse, </a:t>
            </a:r>
            <a:r>
              <a:rPr lang="da-DK" dirty="0" err="1" smtClean="0"/>
              <a:t>Malmö</a:t>
            </a:r>
            <a:r>
              <a:rPr lang="da-DK" dirty="0" smtClean="0"/>
              <a:t>/B, </a:t>
            </a:r>
            <a:r>
              <a:rPr lang="da-DK" dirty="0" err="1" smtClean="0"/>
              <a:t>Malmö</a:t>
            </a:r>
            <a:r>
              <a:rPr lang="da-DK" dirty="0" smtClean="0"/>
              <a:t> </a:t>
            </a:r>
            <a:r>
              <a:rPr lang="da-DK" dirty="0" err="1" smtClean="0"/>
              <a:t>Vestergatan</a:t>
            </a:r>
            <a:endParaRPr lang="da-DK" dirty="0"/>
          </a:p>
          <a:p>
            <a:pPr lvl="1"/>
            <a:r>
              <a:rPr lang="da-DK" dirty="0" smtClean="0"/>
              <a:t>~40 </a:t>
            </a:r>
            <a:r>
              <a:rPr lang="da-DK" dirty="0" err="1" smtClean="0"/>
              <a:t>networks</a:t>
            </a:r>
            <a:r>
              <a:rPr lang="da-DK" dirty="0" smtClean="0"/>
              <a:t>, ~55G, </a:t>
            </a:r>
            <a:r>
              <a:rPr lang="da-DK" dirty="0" err="1" smtClean="0"/>
              <a:t>increasing</a:t>
            </a:r>
            <a:endParaRPr lang="da-DK" dirty="0" smtClean="0"/>
          </a:p>
          <a:p>
            <a:pPr lvl="1"/>
            <a:r>
              <a:rPr lang="da-DK" dirty="0" smtClean="0"/>
              <a:t>Fun </a:t>
            </a:r>
            <a:r>
              <a:rPr lang="da-DK" dirty="0" err="1" smtClean="0"/>
              <a:t>fact</a:t>
            </a:r>
            <a:r>
              <a:rPr lang="da-DK" dirty="0" smtClean="0"/>
              <a:t>: 40% of </a:t>
            </a:r>
            <a:r>
              <a:rPr lang="da-DK" dirty="0" err="1" smtClean="0"/>
              <a:t>swedes</a:t>
            </a:r>
            <a:r>
              <a:rPr lang="da-DK" dirty="0" smtClean="0"/>
              <a:t> live </a:t>
            </a:r>
            <a:r>
              <a:rPr lang="da-DK" dirty="0" err="1" smtClean="0"/>
              <a:t>closer</a:t>
            </a:r>
            <a:r>
              <a:rPr lang="da-DK" dirty="0" smtClean="0"/>
              <a:t> to Copenhagen </a:t>
            </a:r>
            <a:r>
              <a:rPr lang="da-DK" dirty="0" err="1" smtClean="0"/>
              <a:t>than</a:t>
            </a:r>
            <a:r>
              <a:rPr lang="da-DK" dirty="0" smtClean="0"/>
              <a:t> to Stockholm</a:t>
            </a:r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r>
              <a:rPr lang="da-DK" dirty="0" smtClean="0"/>
              <a:t>DIX (Danish Internet </a:t>
            </a:r>
            <a:r>
              <a:rPr lang="da-DK" dirty="0" err="1" smtClean="0"/>
              <a:t>eXchange</a:t>
            </a:r>
            <a:r>
              <a:rPr lang="da-DK" dirty="0" smtClean="0"/>
              <a:t> point)</a:t>
            </a:r>
          </a:p>
          <a:p>
            <a:pPr lvl="1"/>
            <a:r>
              <a:rPr lang="da-DK" dirty="0" err="1" smtClean="0"/>
              <a:t>Operated</a:t>
            </a:r>
            <a:r>
              <a:rPr lang="da-DK" dirty="0" smtClean="0"/>
              <a:t> by the Technical </a:t>
            </a:r>
            <a:r>
              <a:rPr lang="da-DK" dirty="0" err="1" smtClean="0"/>
              <a:t>University</a:t>
            </a:r>
            <a:endParaRPr lang="da-DK" dirty="0" smtClean="0"/>
          </a:p>
          <a:p>
            <a:pPr lvl="1"/>
            <a:r>
              <a:rPr lang="da-DK" dirty="0" smtClean="0"/>
              <a:t>Locations: Lyngby, </a:t>
            </a:r>
            <a:r>
              <a:rPr lang="da-DK" dirty="0" err="1" smtClean="0"/>
              <a:t>InterXion</a:t>
            </a:r>
            <a:r>
              <a:rPr lang="da-DK" dirty="0" smtClean="0"/>
              <a:t> CPH, </a:t>
            </a:r>
            <a:br>
              <a:rPr lang="da-DK" dirty="0" smtClean="0"/>
            </a:br>
            <a:r>
              <a:rPr lang="da-DK" dirty="0" smtClean="0"/>
              <a:t>Skanderborg</a:t>
            </a:r>
          </a:p>
          <a:p>
            <a:pPr lvl="1"/>
            <a:r>
              <a:rPr lang="da-DK" dirty="0"/>
              <a:t>44 </a:t>
            </a:r>
            <a:r>
              <a:rPr lang="da-DK" dirty="0" err="1"/>
              <a:t>networks</a:t>
            </a:r>
            <a:r>
              <a:rPr lang="da-DK" dirty="0"/>
              <a:t>, </a:t>
            </a:r>
            <a:r>
              <a:rPr lang="da-DK" dirty="0" smtClean="0"/>
              <a:t>~70G, </a:t>
            </a:r>
            <a:r>
              <a:rPr lang="da-DK" dirty="0" err="1" smtClean="0"/>
              <a:t>declining</a:t>
            </a:r>
            <a:r>
              <a:rPr lang="da-DK" dirty="0" smtClean="0"/>
              <a:t>/stable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10" name="Pladsholder til tekst 11"/>
          <p:cNvSpPr txBox="1">
            <a:spLocks/>
          </p:cNvSpPr>
          <p:nvPr/>
        </p:nvSpPr>
        <p:spPr bwMode="auto">
          <a:xfrm>
            <a:off x="6124595" y="1259338"/>
            <a:ext cx="4002534" cy="41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SzPct val="9000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b="1" kern="0" dirty="0" smtClean="0"/>
              <a:t>Datacentres:</a:t>
            </a:r>
            <a:endParaRPr lang="da-DK" b="1" kern="0" dirty="0"/>
          </a:p>
        </p:txBody>
      </p:sp>
      <p:sp>
        <p:nvSpPr>
          <p:cNvPr id="11" name="Pladsholder til tekst 13"/>
          <p:cNvSpPr txBox="1">
            <a:spLocks/>
          </p:cNvSpPr>
          <p:nvPr/>
        </p:nvSpPr>
        <p:spPr bwMode="auto">
          <a:xfrm>
            <a:off x="6124595" y="1634446"/>
            <a:ext cx="3924176" cy="417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8288" indent="-268288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 err="1" smtClean="0"/>
              <a:t>InterXion</a:t>
            </a:r>
            <a:r>
              <a:rPr lang="da-DK" kern="0" dirty="0" smtClean="0"/>
              <a:t> CPH</a:t>
            </a:r>
          </a:p>
          <a:p>
            <a:pPr lvl="1"/>
            <a:r>
              <a:rPr lang="da-DK" kern="0" dirty="0" err="1" smtClean="0"/>
              <a:t>Known</a:t>
            </a:r>
            <a:r>
              <a:rPr lang="da-DK" kern="0" dirty="0" smtClean="0"/>
              <a:t> </a:t>
            </a:r>
            <a:r>
              <a:rPr lang="da-DK" kern="0" dirty="0" err="1" smtClean="0"/>
              <a:t>operational</a:t>
            </a:r>
            <a:r>
              <a:rPr lang="da-DK" kern="0" dirty="0" smtClean="0"/>
              <a:t> </a:t>
            </a:r>
            <a:r>
              <a:rPr lang="da-DK" kern="0" dirty="0" err="1" smtClean="0"/>
              <a:t>level</a:t>
            </a:r>
            <a:r>
              <a:rPr lang="da-DK" kern="0" dirty="0" smtClean="0"/>
              <a:t> and </a:t>
            </a:r>
            <a:r>
              <a:rPr lang="da-DK" kern="0" dirty="0" err="1" smtClean="0"/>
              <a:t>quality</a:t>
            </a:r>
            <a:endParaRPr lang="da-DK" kern="0" dirty="0" smtClean="0"/>
          </a:p>
          <a:p>
            <a:pPr lvl="1"/>
            <a:r>
              <a:rPr lang="da-DK" kern="0" dirty="0" smtClean="0"/>
              <a:t>Not on the </a:t>
            </a:r>
            <a:r>
              <a:rPr lang="da-DK" kern="0" dirty="0" err="1" smtClean="0"/>
              <a:t>direct</a:t>
            </a:r>
            <a:r>
              <a:rPr lang="da-DK" kern="0" dirty="0" smtClean="0"/>
              <a:t> fiber-</a:t>
            </a:r>
            <a:r>
              <a:rPr lang="da-DK" kern="0" dirty="0" err="1" smtClean="0"/>
              <a:t>path</a:t>
            </a:r>
            <a:r>
              <a:rPr lang="da-DK" kern="0" dirty="0" smtClean="0"/>
              <a:t> for international </a:t>
            </a:r>
            <a:r>
              <a:rPr lang="da-DK" kern="0" dirty="0" err="1" smtClean="0"/>
              <a:t>connectivity</a:t>
            </a:r>
            <a:endParaRPr lang="da-DK" kern="0" dirty="0" smtClean="0"/>
          </a:p>
          <a:p>
            <a:pPr lvl="1"/>
            <a:endParaRPr lang="da-DK" kern="0" dirty="0" smtClean="0"/>
          </a:p>
          <a:p>
            <a:r>
              <a:rPr lang="da-DK" kern="0" dirty="0" err="1" smtClean="0"/>
              <a:t>GlobalConnect</a:t>
            </a:r>
            <a:r>
              <a:rPr lang="da-DK" kern="0" dirty="0" smtClean="0"/>
              <a:t> – </a:t>
            </a:r>
            <a:r>
              <a:rPr lang="da-DK" kern="0" dirty="0" err="1" smtClean="0"/>
              <a:t>Hørskætten</a:t>
            </a:r>
            <a:endParaRPr lang="da-DK" kern="0" dirty="0"/>
          </a:p>
          <a:p>
            <a:pPr lvl="1"/>
            <a:r>
              <a:rPr lang="da-DK" kern="0" dirty="0" err="1" smtClean="0"/>
              <a:t>Aggregation</a:t>
            </a:r>
            <a:r>
              <a:rPr lang="da-DK" kern="0" dirty="0" smtClean="0"/>
              <a:t>-point for (</a:t>
            </a:r>
            <a:r>
              <a:rPr lang="da-DK" kern="0" dirty="0" err="1" smtClean="0"/>
              <a:t>almost</a:t>
            </a:r>
            <a:r>
              <a:rPr lang="da-DK" kern="0" dirty="0" smtClean="0"/>
              <a:t>) all small </a:t>
            </a:r>
            <a:r>
              <a:rPr lang="da-DK" kern="0" dirty="0" err="1" smtClean="0"/>
              <a:t>local</a:t>
            </a:r>
            <a:r>
              <a:rPr lang="da-DK" kern="0" dirty="0" smtClean="0"/>
              <a:t> </a:t>
            </a:r>
            <a:r>
              <a:rPr lang="da-DK" kern="0" dirty="0" err="1" smtClean="0"/>
              <a:t>networks</a:t>
            </a:r>
            <a:r>
              <a:rPr lang="da-DK" kern="0" dirty="0" smtClean="0"/>
              <a:t>.</a:t>
            </a:r>
          </a:p>
          <a:p>
            <a:pPr lvl="1"/>
            <a:r>
              <a:rPr lang="da-DK" kern="0" dirty="0" smtClean="0"/>
              <a:t>On </a:t>
            </a:r>
            <a:r>
              <a:rPr lang="da-DK" kern="0" dirty="0" err="1" smtClean="0"/>
              <a:t>direct</a:t>
            </a:r>
            <a:r>
              <a:rPr lang="da-DK" kern="0" dirty="0" smtClean="0"/>
              <a:t> internation</a:t>
            </a:r>
            <a:r>
              <a:rPr lang="da-DK" kern="0" dirty="0"/>
              <a:t>a</a:t>
            </a:r>
            <a:r>
              <a:rPr lang="da-DK" kern="0" dirty="0" smtClean="0"/>
              <a:t>l fiber-</a:t>
            </a:r>
            <a:r>
              <a:rPr lang="da-DK" kern="0" dirty="0" err="1" smtClean="0"/>
              <a:t>paths</a:t>
            </a:r>
            <a:r>
              <a:rPr lang="da-DK" kern="0" dirty="0" smtClean="0"/>
              <a:t>.</a:t>
            </a:r>
          </a:p>
          <a:p>
            <a:pPr lvl="1"/>
            <a:r>
              <a:rPr lang="da-DK" kern="0" dirty="0" smtClean="0"/>
              <a:t>No </a:t>
            </a:r>
            <a:r>
              <a:rPr lang="da-DK" kern="0" dirty="0" err="1" smtClean="0"/>
              <a:t>remote</a:t>
            </a:r>
            <a:r>
              <a:rPr lang="da-DK" kern="0" dirty="0" smtClean="0"/>
              <a:t>-</a:t>
            </a:r>
            <a:r>
              <a:rPr lang="da-DK" kern="0" dirty="0" err="1" smtClean="0"/>
              <a:t>hands</a:t>
            </a:r>
            <a:r>
              <a:rPr lang="da-DK" kern="0" dirty="0" smtClean="0"/>
              <a:t>-service.</a:t>
            </a:r>
          </a:p>
          <a:p>
            <a:pPr lvl="1"/>
            <a:endParaRPr lang="da-DK" kern="0" dirty="0" smtClean="0"/>
          </a:p>
          <a:p>
            <a:r>
              <a:rPr lang="da-DK" kern="0" dirty="0" smtClean="0"/>
              <a:t>Telia Telehouse – Sydvestvej</a:t>
            </a:r>
          </a:p>
          <a:p>
            <a:pPr lvl="1"/>
            <a:r>
              <a:rPr lang="da-DK" kern="0" dirty="0" smtClean="0"/>
              <a:t>The </a:t>
            </a:r>
            <a:r>
              <a:rPr lang="da-DK" kern="0" dirty="0" err="1" smtClean="0"/>
              <a:t>legacy</a:t>
            </a:r>
            <a:r>
              <a:rPr lang="da-DK" kern="0" dirty="0" smtClean="0"/>
              <a:t> </a:t>
            </a:r>
            <a:r>
              <a:rPr lang="da-DK" kern="0" dirty="0" err="1" smtClean="0"/>
              <a:t>telco</a:t>
            </a:r>
            <a:r>
              <a:rPr lang="da-DK" kern="0" dirty="0" smtClean="0"/>
              <a:t>-site</a:t>
            </a:r>
          </a:p>
          <a:p>
            <a:pPr lvl="1"/>
            <a:r>
              <a:rPr lang="da-DK" kern="0" dirty="0" err="1" smtClean="0"/>
              <a:t>Where</a:t>
            </a:r>
            <a:r>
              <a:rPr lang="da-DK" kern="0" dirty="0" smtClean="0"/>
              <a:t> most international fiber lands.</a:t>
            </a:r>
          </a:p>
          <a:p>
            <a:pPr lvl="1"/>
            <a:r>
              <a:rPr lang="da-DK" kern="0" dirty="0" err="1" smtClean="0"/>
              <a:t>Almost</a:t>
            </a:r>
            <a:r>
              <a:rPr lang="da-DK" kern="0" dirty="0" smtClean="0"/>
              <a:t>(?) </a:t>
            </a:r>
            <a:r>
              <a:rPr lang="da-DK" kern="0" dirty="0" err="1" smtClean="0"/>
              <a:t>completely</a:t>
            </a:r>
            <a:r>
              <a:rPr lang="da-DK" kern="0" dirty="0" smtClean="0"/>
              <a:t> </a:t>
            </a:r>
            <a:r>
              <a:rPr lang="da-DK" kern="0" dirty="0" err="1" smtClean="0"/>
              <a:t>full</a:t>
            </a:r>
            <a:endParaRPr lang="da-DK" kern="0" dirty="0" smtClean="0"/>
          </a:p>
          <a:p>
            <a:pPr lvl="1"/>
            <a:endParaRPr lang="da-DK" kern="0" dirty="0"/>
          </a:p>
        </p:txBody>
      </p:sp>
      <p:sp>
        <p:nvSpPr>
          <p:cNvPr id="14" name="Pladsholder til tekst 2"/>
          <p:cNvSpPr txBox="1">
            <a:spLocks/>
          </p:cNvSpPr>
          <p:nvPr/>
        </p:nvSpPr>
        <p:spPr bwMode="auto">
          <a:xfrm>
            <a:off x="575658" y="823544"/>
            <a:ext cx="11047562" cy="41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SzPct val="9000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 smtClean="0"/>
              <a:t>Copenhagen</a:t>
            </a:r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219789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996913" y="1241586"/>
            <a:ext cx="5040303" cy="4815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72000" tIns="360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25720" y="1233422"/>
            <a:ext cx="5040303" cy="4815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72000" tIns="360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Local Datacentres and </a:t>
            </a:r>
            <a:r>
              <a:rPr lang="da-DK" dirty="0" err="1" smtClean="0"/>
              <a:t>IXPs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Stockholm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11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904" y="394014"/>
            <a:ext cx="1190625" cy="742950"/>
          </a:xfrm>
          <a:prstGeom prst="rect">
            <a:avLst/>
          </a:prstGeom>
        </p:spPr>
      </p:pic>
      <p:sp>
        <p:nvSpPr>
          <p:cNvPr id="8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602978" y="1410564"/>
            <a:ext cx="5015334" cy="4718215"/>
          </a:xfrm>
        </p:spPr>
        <p:txBody>
          <a:bodyPr/>
          <a:lstStyle/>
          <a:p>
            <a:r>
              <a:rPr lang="da-DK" dirty="0" smtClean="0"/>
              <a:t>Netnod Stockholm</a:t>
            </a:r>
          </a:p>
          <a:p>
            <a:pPr lvl="1"/>
            <a:r>
              <a:rPr lang="da-DK" dirty="0" err="1" smtClean="0"/>
              <a:t>Two</a:t>
            </a:r>
            <a:r>
              <a:rPr lang="da-DK" dirty="0" smtClean="0"/>
              <a:t> </a:t>
            </a:r>
            <a:r>
              <a:rPr lang="da-DK" dirty="0" err="1" smtClean="0"/>
              <a:t>LANs</a:t>
            </a:r>
            <a:r>
              <a:rPr lang="da-DK" dirty="0"/>
              <a:t> </a:t>
            </a:r>
            <a:r>
              <a:rPr lang="da-DK" dirty="0" smtClean="0"/>
              <a:t>– mandatory to </a:t>
            </a:r>
            <a:r>
              <a:rPr lang="da-DK" dirty="0" err="1" smtClean="0"/>
              <a:t>connect</a:t>
            </a:r>
            <a:r>
              <a:rPr lang="da-DK" dirty="0" smtClean="0"/>
              <a:t> to </a:t>
            </a:r>
            <a:r>
              <a:rPr lang="da-DK" dirty="0" err="1" smtClean="0"/>
              <a:t>both</a:t>
            </a:r>
            <a:endParaRPr lang="da-DK" dirty="0" smtClean="0"/>
          </a:p>
          <a:p>
            <a:pPr lvl="2"/>
            <a:r>
              <a:rPr lang="da-DK" i="1" dirty="0" smtClean="0"/>
              <a:t>”</a:t>
            </a:r>
            <a:r>
              <a:rPr lang="da-DK" i="1" dirty="0" err="1" smtClean="0"/>
              <a:t>Why</a:t>
            </a:r>
            <a:r>
              <a:rPr lang="da-DK" i="1" dirty="0" smtClean="0"/>
              <a:t> </a:t>
            </a:r>
            <a:r>
              <a:rPr lang="da-DK" i="1" dirty="0" err="1" smtClean="0"/>
              <a:t>sell</a:t>
            </a:r>
            <a:r>
              <a:rPr lang="da-DK" i="1" dirty="0" smtClean="0"/>
              <a:t> </a:t>
            </a:r>
            <a:r>
              <a:rPr lang="da-DK" i="1" dirty="0" err="1" smtClean="0"/>
              <a:t>one</a:t>
            </a:r>
            <a:r>
              <a:rPr lang="da-DK" i="1" dirty="0" smtClean="0"/>
              <a:t> port, </a:t>
            </a:r>
            <a:r>
              <a:rPr lang="da-DK" i="1" dirty="0" err="1" smtClean="0"/>
              <a:t>when</a:t>
            </a:r>
            <a:r>
              <a:rPr lang="da-DK" i="1" dirty="0" smtClean="0"/>
              <a:t> </a:t>
            </a:r>
            <a:r>
              <a:rPr lang="da-DK" i="1" dirty="0" err="1" smtClean="0"/>
              <a:t>you</a:t>
            </a:r>
            <a:r>
              <a:rPr lang="da-DK" i="1" dirty="0" smtClean="0"/>
              <a:t> </a:t>
            </a:r>
            <a:r>
              <a:rPr lang="da-DK" i="1" dirty="0" err="1" smtClean="0"/>
              <a:t>can</a:t>
            </a:r>
            <a:r>
              <a:rPr lang="da-DK" i="1" dirty="0" smtClean="0"/>
              <a:t> </a:t>
            </a:r>
            <a:r>
              <a:rPr lang="da-DK" i="1" dirty="0" err="1" smtClean="0"/>
              <a:t>sell</a:t>
            </a:r>
            <a:r>
              <a:rPr lang="da-DK" i="1" dirty="0" smtClean="0"/>
              <a:t> </a:t>
            </a:r>
            <a:r>
              <a:rPr lang="da-DK" i="1" dirty="0" err="1" smtClean="0"/>
              <a:t>two</a:t>
            </a:r>
            <a:r>
              <a:rPr lang="da-DK" i="1" dirty="0" smtClean="0"/>
              <a:t> at double the </a:t>
            </a:r>
            <a:r>
              <a:rPr lang="da-DK" i="1" dirty="0" err="1" smtClean="0"/>
              <a:t>price</a:t>
            </a:r>
            <a:r>
              <a:rPr lang="da-DK" i="1" dirty="0" smtClean="0"/>
              <a:t>”</a:t>
            </a:r>
          </a:p>
          <a:p>
            <a:pPr lvl="1"/>
            <a:r>
              <a:rPr lang="da-DK" dirty="0" err="1" smtClean="0"/>
              <a:t>About</a:t>
            </a:r>
            <a:r>
              <a:rPr lang="da-DK" dirty="0" smtClean="0"/>
              <a:t> 1100 </a:t>
            </a:r>
            <a:r>
              <a:rPr lang="da-DK" dirty="0" err="1" smtClean="0"/>
              <a:t>Gbps</a:t>
            </a:r>
            <a:r>
              <a:rPr lang="da-DK" dirty="0" smtClean="0"/>
              <a:t> </a:t>
            </a:r>
            <a:r>
              <a:rPr lang="da-DK" dirty="0" err="1" smtClean="0"/>
              <a:t>across</a:t>
            </a:r>
            <a:r>
              <a:rPr lang="da-DK" dirty="0" smtClean="0"/>
              <a:t> </a:t>
            </a:r>
            <a:r>
              <a:rPr lang="da-DK" dirty="0" err="1" smtClean="0"/>
              <a:t>both</a:t>
            </a:r>
            <a:r>
              <a:rPr lang="da-DK" dirty="0" smtClean="0"/>
              <a:t> </a:t>
            </a:r>
            <a:r>
              <a:rPr lang="da-DK" dirty="0" err="1" smtClean="0"/>
              <a:t>LANs</a:t>
            </a:r>
            <a:endParaRPr lang="da-DK" dirty="0" smtClean="0"/>
          </a:p>
          <a:p>
            <a:pPr lvl="1"/>
            <a:r>
              <a:rPr lang="da-DK" dirty="0" smtClean="0"/>
              <a:t>Participants from </a:t>
            </a:r>
            <a:r>
              <a:rPr lang="da-DK" dirty="0" err="1" smtClean="0"/>
              <a:t>Russia</a:t>
            </a:r>
            <a:r>
              <a:rPr lang="da-DK" dirty="0" smtClean="0"/>
              <a:t>, Finland and the Baltics</a:t>
            </a:r>
          </a:p>
          <a:p>
            <a:pPr lvl="1"/>
            <a:endParaRPr lang="da-DK" dirty="0"/>
          </a:p>
          <a:p>
            <a:r>
              <a:rPr lang="da-DK" dirty="0" smtClean="0"/>
              <a:t>STHIX</a:t>
            </a:r>
          </a:p>
          <a:p>
            <a:pPr lvl="1"/>
            <a:r>
              <a:rPr lang="da-DK" dirty="0" smtClean="0"/>
              <a:t>Independent IXP in Stockholm</a:t>
            </a:r>
            <a:endParaRPr lang="da-DK" dirty="0"/>
          </a:p>
          <a:p>
            <a:pPr lvl="1"/>
            <a:endParaRPr lang="da-DK" dirty="0"/>
          </a:p>
          <a:p>
            <a:r>
              <a:rPr lang="da-DK" dirty="0" smtClean="0"/>
              <a:t>Netnod COMIX</a:t>
            </a:r>
          </a:p>
          <a:p>
            <a:pPr lvl="1"/>
            <a:r>
              <a:rPr lang="da-DK" dirty="0" smtClean="0"/>
              <a:t>Copenhagen/</a:t>
            </a:r>
            <a:r>
              <a:rPr lang="da-DK" dirty="0" err="1" smtClean="0"/>
              <a:t>Malmö</a:t>
            </a:r>
            <a:r>
              <a:rPr lang="da-DK" dirty="0" smtClean="0"/>
              <a:t> metro-region</a:t>
            </a:r>
          </a:p>
          <a:p>
            <a:pPr lvl="1"/>
            <a:r>
              <a:rPr lang="da-DK" dirty="0" smtClean="0"/>
              <a:t>Participants from Denmark and </a:t>
            </a:r>
            <a:r>
              <a:rPr lang="da-DK" dirty="0" err="1" smtClean="0"/>
              <a:t>Sweden</a:t>
            </a:r>
            <a:endParaRPr lang="da-DK" dirty="0" smtClean="0"/>
          </a:p>
          <a:p>
            <a:pPr lvl="2"/>
            <a:r>
              <a:rPr lang="da-DK" dirty="0" smtClean="0"/>
              <a:t>Fun </a:t>
            </a:r>
            <a:r>
              <a:rPr lang="da-DK" dirty="0" err="1" smtClean="0"/>
              <a:t>fact</a:t>
            </a:r>
            <a:r>
              <a:rPr lang="da-DK" dirty="0" smtClean="0"/>
              <a:t>: ”40% of </a:t>
            </a:r>
            <a:r>
              <a:rPr lang="da-DK" dirty="0" err="1" smtClean="0"/>
              <a:t>Swedes</a:t>
            </a:r>
            <a:r>
              <a:rPr lang="da-DK" dirty="0" smtClean="0"/>
              <a:t> live </a:t>
            </a:r>
            <a:r>
              <a:rPr lang="da-DK" dirty="0" err="1" smtClean="0"/>
              <a:t>closer</a:t>
            </a:r>
            <a:r>
              <a:rPr lang="da-DK" dirty="0" smtClean="0"/>
              <a:t> to Copenhagen, </a:t>
            </a:r>
            <a:r>
              <a:rPr lang="da-DK" dirty="0" err="1" smtClean="0"/>
              <a:t>than</a:t>
            </a:r>
            <a:r>
              <a:rPr lang="da-DK" dirty="0" smtClean="0"/>
              <a:t> to Stockholm”</a:t>
            </a:r>
          </a:p>
          <a:p>
            <a:pPr lvl="1"/>
            <a:endParaRPr lang="da-DK" dirty="0"/>
          </a:p>
          <a:p>
            <a:r>
              <a:rPr lang="da-DK" dirty="0" smtClean="0"/>
              <a:t>Netnod </a:t>
            </a:r>
            <a:r>
              <a:rPr lang="da-DK" dirty="0" err="1" smtClean="0"/>
              <a:t>Gothenburg</a:t>
            </a:r>
            <a:r>
              <a:rPr lang="da-DK" dirty="0" smtClean="0"/>
              <a:t>, Sundsvall, Luleå</a:t>
            </a:r>
          </a:p>
          <a:p>
            <a:pPr lvl="1"/>
            <a:r>
              <a:rPr lang="da-DK" dirty="0" smtClean="0"/>
              <a:t>Local participants</a:t>
            </a:r>
            <a:endParaRPr lang="da-DK" dirty="0"/>
          </a:p>
        </p:txBody>
      </p:sp>
      <p:sp>
        <p:nvSpPr>
          <p:cNvPr id="9" name="Pladsholder til tekst 3"/>
          <p:cNvSpPr txBox="1">
            <a:spLocks/>
          </p:cNvSpPr>
          <p:nvPr/>
        </p:nvSpPr>
        <p:spPr bwMode="auto">
          <a:xfrm>
            <a:off x="6075183" y="1568062"/>
            <a:ext cx="5639466" cy="368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8288" indent="-268288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 err="1" smtClean="0"/>
              <a:t>InterXion</a:t>
            </a:r>
            <a:r>
              <a:rPr lang="da-DK" kern="0" dirty="0" smtClean="0"/>
              <a:t> Stockholm, Kista</a:t>
            </a:r>
          </a:p>
          <a:p>
            <a:r>
              <a:rPr lang="da-DK" kern="0" dirty="0" err="1" smtClean="0"/>
              <a:t>TeleCity</a:t>
            </a:r>
            <a:r>
              <a:rPr lang="da-DK" kern="0" dirty="0" smtClean="0"/>
              <a:t> Stockholm 1, </a:t>
            </a:r>
            <a:r>
              <a:rPr lang="da-DK" kern="0" dirty="0" err="1" smtClean="0"/>
              <a:t>Bromma</a:t>
            </a:r>
            <a:endParaRPr lang="da-DK" kern="0" dirty="0" smtClean="0"/>
          </a:p>
          <a:p>
            <a:pPr lvl="1"/>
            <a:r>
              <a:rPr lang="da-DK" kern="0" dirty="0" err="1" smtClean="0"/>
              <a:t>Both</a:t>
            </a:r>
            <a:r>
              <a:rPr lang="da-DK" kern="0" dirty="0" smtClean="0"/>
              <a:t> sites </a:t>
            </a:r>
            <a:r>
              <a:rPr lang="da-DK" kern="0" dirty="0" err="1" smtClean="0"/>
              <a:t>are</a:t>
            </a:r>
            <a:r>
              <a:rPr lang="da-DK" kern="0" dirty="0" smtClean="0"/>
              <a:t> </a:t>
            </a:r>
            <a:r>
              <a:rPr lang="da-DK" kern="0" dirty="0" err="1" smtClean="0"/>
              <a:t>equally</a:t>
            </a:r>
            <a:r>
              <a:rPr lang="da-DK" kern="0" dirty="0" smtClean="0"/>
              <a:t> </a:t>
            </a:r>
            <a:r>
              <a:rPr lang="da-DK" kern="0" dirty="0" err="1" smtClean="0"/>
              <a:t>popular</a:t>
            </a:r>
            <a:r>
              <a:rPr lang="da-DK" kern="0" dirty="0" smtClean="0"/>
              <a:t> </a:t>
            </a:r>
          </a:p>
          <a:p>
            <a:pPr lvl="1"/>
            <a:r>
              <a:rPr lang="da-DK" kern="0" dirty="0" smtClean="0"/>
              <a:t>~10 km </a:t>
            </a:r>
            <a:r>
              <a:rPr lang="da-DK" kern="0" dirty="0" err="1" smtClean="0"/>
              <a:t>apart</a:t>
            </a:r>
            <a:endParaRPr lang="da-DK" kern="0" dirty="0" smtClean="0"/>
          </a:p>
          <a:p>
            <a:pPr lvl="1"/>
            <a:r>
              <a:rPr lang="da-DK" kern="0" dirty="0" smtClean="0"/>
              <a:t>Local Netnod </a:t>
            </a:r>
            <a:r>
              <a:rPr lang="da-DK" kern="0" dirty="0" err="1" smtClean="0"/>
              <a:t>presence</a:t>
            </a:r>
            <a:r>
              <a:rPr lang="da-DK" kern="0" dirty="0" smtClean="0"/>
              <a:t> (WDM) in </a:t>
            </a:r>
            <a:r>
              <a:rPr lang="da-DK" kern="0" dirty="0" err="1" smtClean="0"/>
              <a:t>both</a:t>
            </a:r>
            <a:endParaRPr lang="da-DK" kern="0" dirty="0" smtClean="0"/>
          </a:p>
          <a:p>
            <a:pPr marL="269875" lvl="1" indent="0">
              <a:buNone/>
            </a:pPr>
            <a:endParaRPr lang="da-DK" kern="0" dirty="0" smtClean="0"/>
          </a:p>
          <a:p>
            <a:pPr lvl="1"/>
            <a:endParaRPr lang="da-DK" kern="0" dirty="0" smtClean="0"/>
          </a:p>
          <a:p>
            <a:r>
              <a:rPr lang="da-DK" kern="0" dirty="0" err="1" smtClean="0"/>
              <a:t>TeleCity</a:t>
            </a:r>
            <a:r>
              <a:rPr lang="da-DK" kern="0" dirty="0" smtClean="0"/>
              <a:t> Stockholm 2, </a:t>
            </a:r>
            <a:r>
              <a:rPr lang="da-DK" kern="0" dirty="0" err="1" smtClean="0"/>
              <a:t>Sköndal</a:t>
            </a:r>
            <a:endParaRPr lang="da-DK" kern="0" dirty="0" smtClean="0"/>
          </a:p>
          <a:p>
            <a:pPr lvl="1"/>
            <a:r>
              <a:rPr lang="da-DK" kern="0" dirty="0" smtClean="0"/>
              <a:t>Far </a:t>
            </a:r>
            <a:r>
              <a:rPr lang="da-DK" kern="0" dirty="0" err="1" smtClean="0"/>
              <a:t>south</a:t>
            </a:r>
            <a:r>
              <a:rPr lang="da-DK" kern="0" dirty="0" smtClean="0"/>
              <a:t> of Stockholm – </a:t>
            </a:r>
            <a:r>
              <a:rPr lang="da-DK" kern="0" dirty="0" err="1" smtClean="0"/>
              <a:t>no</a:t>
            </a:r>
            <a:r>
              <a:rPr lang="da-DK" kern="0" dirty="0" smtClean="0"/>
              <a:t> </a:t>
            </a:r>
            <a:r>
              <a:rPr lang="da-DK" kern="0" dirty="0" err="1" smtClean="0"/>
              <a:t>cross</a:t>
            </a:r>
            <a:r>
              <a:rPr lang="da-DK" kern="0" dirty="0" smtClean="0"/>
              <a:t>-campus </a:t>
            </a:r>
            <a:r>
              <a:rPr lang="da-DK" kern="0" dirty="0" err="1" smtClean="0"/>
              <a:t>cross-connects</a:t>
            </a:r>
            <a:r>
              <a:rPr lang="da-DK" kern="0" dirty="0" smtClean="0"/>
              <a:t>, 20+ km</a:t>
            </a:r>
          </a:p>
          <a:p>
            <a:pPr lvl="1"/>
            <a:endParaRPr lang="da-DK" kern="0" dirty="0" smtClean="0"/>
          </a:p>
          <a:p>
            <a:endParaRPr lang="da-DK" kern="0" dirty="0" smtClean="0"/>
          </a:p>
          <a:p>
            <a:r>
              <a:rPr lang="da-DK" kern="0" dirty="0" err="1" smtClean="0"/>
              <a:t>Digiplex</a:t>
            </a:r>
            <a:r>
              <a:rPr lang="da-DK" kern="0" dirty="0" smtClean="0"/>
              <a:t>, </a:t>
            </a:r>
            <a:r>
              <a:rPr lang="da-DK" kern="0" dirty="0" err="1" smtClean="0"/>
              <a:t>Upplands</a:t>
            </a:r>
            <a:r>
              <a:rPr lang="da-DK" kern="0" dirty="0" smtClean="0"/>
              <a:t> </a:t>
            </a:r>
            <a:r>
              <a:rPr lang="da-DK" kern="0" dirty="0" err="1" smtClean="0"/>
              <a:t>Väsby</a:t>
            </a:r>
            <a:endParaRPr lang="da-DK" kern="0" dirty="0" smtClean="0"/>
          </a:p>
          <a:p>
            <a:pPr lvl="1"/>
            <a:r>
              <a:rPr lang="da-DK" kern="0" dirty="0" smtClean="0"/>
              <a:t>Up and </a:t>
            </a:r>
            <a:r>
              <a:rPr lang="da-DK" kern="0" dirty="0" err="1" smtClean="0"/>
              <a:t>coming</a:t>
            </a:r>
            <a:r>
              <a:rPr lang="da-DK" kern="0" dirty="0" smtClean="0"/>
              <a:t>.</a:t>
            </a:r>
            <a:endParaRPr lang="da-DK" kern="0" dirty="0"/>
          </a:p>
        </p:txBody>
      </p:sp>
      <p:sp>
        <p:nvSpPr>
          <p:cNvPr id="10" name="Pladsholder til tekst 11"/>
          <p:cNvSpPr txBox="1">
            <a:spLocks/>
          </p:cNvSpPr>
          <p:nvPr/>
        </p:nvSpPr>
        <p:spPr bwMode="auto">
          <a:xfrm>
            <a:off x="551300" y="1183423"/>
            <a:ext cx="4284216" cy="27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SzPct val="9000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b="1" kern="0" dirty="0" err="1" smtClean="0"/>
              <a:t>IXPs</a:t>
            </a:r>
            <a:r>
              <a:rPr lang="da-DK" b="1" kern="0" dirty="0" smtClean="0"/>
              <a:t>:</a:t>
            </a:r>
            <a:endParaRPr lang="da-DK" b="1" kern="0" dirty="0"/>
          </a:p>
        </p:txBody>
      </p:sp>
      <p:sp>
        <p:nvSpPr>
          <p:cNvPr id="11" name="Pladsholder til tekst 11"/>
          <p:cNvSpPr txBox="1">
            <a:spLocks/>
          </p:cNvSpPr>
          <p:nvPr/>
        </p:nvSpPr>
        <p:spPr bwMode="auto">
          <a:xfrm>
            <a:off x="5993863" y="1256021"/>
            <a:ext cx="4002534" cy="20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SzPct val="9000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b="1" kern="0" dirty="0" smtClean="0"/>
              <a:t>Datacentres:</a:t>
            </a:r>
            <a:endParaRPr lang="da-DK" b="1" kern="0" dirty="0"/>
          </a:p>
        </p:txBody>
      </p:sp>
    </p:spTree>
    <p:extLst>
      <p:ext uri="{BB962C8B-B14F-4D97-AF65-F5344CB8AC3E}">
        <p14:creationId xmlns:p14="http://schemas.microsoft.com/office/powerpoint/2010/main" val="15292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972406" y="1248580"/>
            <a:ext cx="4903970" cy="4631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72000" tIns="360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3164" y="1231888"/>
            <a:ext cx="4903970" cy="4631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72000" tIns="360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Local Datacentres and </a:t>
            </a:r>
            <a:r>
              <a:rPr lang="da-DK" dirty="0" err="1" smtClean="0"/>
              <a:t>IXPs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Oslo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12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Interconnection in the Nordics, RIPE Copenhagen 2016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406" y="333683"/>
            <a:ext cx="1190625" cy="866775"/>
          </a:xfrm>
          <a:prstGeom prst="rect">
            <a:avLst/>
          </a:prstGeom>
        </p:spPr>
      </p:pic>
      <p:sp>
        <p:nvSpPr>
          <p:cNvPr id="9" name="Pladsholder til tekst 11"/>
          <p:cNvSpPr txBox="1">
            <a:spLocks/>
          </p:cNvSpPr>
          <p:nvPr/>
        </p:nvSpPr>
        <p:spPr bwMode="auto">
          <a:xfrm>
            <a:off x="676330" y="1292159"/>
            <a:ext cx="4284216" cy="27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SzPct val="9000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b="1" kern="0" dirty="0" err="1" smtClean="0"/>
              <a:t>IXPs</a:t>
            </a:r>
            <a:r>
              <a:rPr lang="da-DK" b="1" kern="0" dirty="0" smtClean="0"/>
              <a:t>:</a:t>
            </a:r>
            <a:endParaRPr lang="da-DK" b="1" kern="0" dirty="0"/>
          </a:p>
        </p:txBody>
      </p:sp>
      <p:sp>
        <p:nvSpPr>
          <p:cNvPr id="10" name="Pladsholder til tekst 11"/>
          <p:cNvSpPr txBox="1">
            <a:spLocks/>
          </p:cNvSpPr>
          <p:nvPr/>
        </p:nvSpPr>
        <p:spPr bwMode="auto">
          <a:xfrm>
            <a:off x="6091512" y="1284303"/>
            <a:ext cx="4002534" cy="20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SzPct val="9000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b="1" kern="0" dirty="0" smtClean="0"/>
              <a:t>Datacentres:</a:t>
            </a:r>
            <a:endParaRPr lang="da-DK" b="1" kern="0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694606" y="1580612"/>
            <a:ext cx="4464496" cy="3102388"/>
          </a:xfrm>
        </p:spPr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University</a:t>
            </a:r>
            <a:r>
              <a:rPr lang="da-DK" dirty="0" smtClean="0"/>
              <a:t> of Oslo runs </a:t>
            </a:r>
            <a:r>
              <a:rPr lang="da-DK" dirty="0" err="1" smtClean="0"/>
              <a:t>six</a:t>
            </a:r>
            <a:r>
              <a:rPr lang="da-DK" dirty="0" smtClean="0"/>
              <a:t> </a:t>
            </a:r>
            <a:r>
              <a:rPr lang="da-DK" dirty="0" err="1" smtClean="0"/>
              <a:t>IXPs</a:t>
            </a:r>
            <a:r>
              <a:rPr lang="da-DK" dirty="0" smtClean="0"/>
              <a:t>:</a:t>
            </a:r>
          </a:p>
          <a:p>
            <a:pPr lvl="1"/>
            <a:r>
              <a:rPr lang="da-DK" dirty="0" smtClean="0"/>
              <a:t>NIX1, Oslo</a:t>
            </a:r>
          </a:p>
          <a:p>
            <a:pPr lvl="2"/>
            <a:r>
              <a:rPr lang="da-DK" dirty="0" smtClean="0"/>
              <a:t>60 </a:t>
            </a:r>
            <a:r>
              <a:rPr lang="da-DK" dirty="0" err="1" smtClean="0"/>
              <a:t>Gbps</a:t>
            </a:r>
            <a:endParaRPr lang="da-DK" dirty="0" smtClean="0"/>
          </a:p>
          <a:p>
            <a:pPr lvl="1"/>
            <a:r>
              <a:rPr lang="da-DK" dirty="0" smtClean="0"/>
              <a:t>NIX2, Oslo</a:t>
            </a:r>
          </a:p>
          <a:p>
            <a:pPr lvl="2"/>
            <a:r>
              <a:rPr lang="da-DK" dirty="0" smtClean="0"/>
              <a:t>10 </a:t>
            </a:r>
            <a:r>
              <a:rPr lang="da-DK" dirty="0" err="1" smtClean="0"/>
              <a:t>Gbps</a:t>
            </a:r>
            <a:endParaRPr lang="da-DK" dirty="0" smtClean="0"/>
          </a:p>
          <a:p>
            <a:pPr lvl="2"/>
            <a:endParaRPr lang="da-DK" dirty="0" smtClean="0"/>
          </a:p>
          <a:p>
            <a:pPr lvl="1"/>
            <a:r>
              <a:rPr lang="da-DK" dirty="0" err="1" smtClean="0"/>
              <a:t>Also</a:t>
            </a:r>
            <a:r>
              <a:rPr lang="da-DK" dirty="0" smtClean="0"/>
              <a:t> in Bergen, Trondheim, Stavanger and Tromsø – </a:t>
            </a:r>
            <a:r>
              <a:rPr lang="da-DK" dirty="0" err="1" smtClean="0"/>
              <a:t>mainly</a:t>
            </a:r>
            <a:r>
              <a:rPr lang="da-DK" dirty="0" smtClean="0"/>
              <a:t> relevant for </a:t>
            </a:r>
            <a:r>
              <a:rPr lang="da-DK" dirty="0" err="1" smtClean="0"/>
              <a:t>local</a:t>
            </a:r>
            <a:r>
              <a:rPr lang="da-DK" dirty="0" smtClean="0"/>
              <a:t> </a:t>
            </a:r>
            <a:r>
              <a:rPr lang="da-DK" dirty="0" err="1" smtClean="0"/>
              <a:t>carriers</a:t>
            </a:r>
            <a:r>
              <a:rPr lang="da-DK" dirty="0" smtClean="0"/>
              <a:t> </a:t>
            </a:r>
            <a:r>
              <a:rPr lang="da-DK" dirty="0" err="1" smtClean="0"/>
              <a:t>trying</a:t>
            </a:r>
            <a:r>
              <a:rPr lang="da-DK" dirty="0" smtClean="0"/>
              <a:t> to </a:t>
            </a:r>
            <a:r>
              <a:rPr lang="da-DK" dirty="0" err="1" smtClean="0"/>
              <a:t>reduce</a:t>
            </a:r>
            <a:r>
              <a:rPr lang="da-DK" dirty="0" smtClean="0"/>
              <a:t> </a:t>
            </a:r>
            <a:r>
              <a:rPr lang="da-DK" dirty="0" err="1" smtClean="0"/>
              <a:t>latencies</a:t>
            </a:r>
            <a:r>
              <a:rPr lang="da-DK" dirty="0" smtClean="0"/>
              <a:t> in a </a:t>
            </a:r>
            <a:r>
              <a:rPr lang="da-DK" dirty="0" err="1" smtClean="0"/>
              <a:t>vast</a:t>
            </a:r>
            <a:r>
              <a:rPr lang="da-DK" dirty="0" smtClean="0"/>
              <a:t> country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Bulk is </a:t>
            </a:r>
            <a:r>
              <a:rPr lang="da-DK" dirty="0" err="1" smtClean="0"/>
              <a:t>threatening</a:t>
            </a:r>
            <a:r>
              <a:rPr lang="da-DK" dirty="0" smtClean="0"/>
              <a:t> to start a new IXP in HMG9</a:t>
            </a:r>
            <a:endParaRPr lang="da-DK" dirty="0"/>
          </a:p>
        </p:txBody>
      </p:sp>
      <p:sp>
        <p:nvSpPr>
          <p:cNvPr id="12" name="Pladsholder til tekst 3"/>
          <p:cNvSpPr txBox="1">
            <a:spLocks/>
          </p:cNvSpPr>
          <p:nvPr/>
        </p:nvSpPr>
        <p:spPr bwMode="auto">
          <a:xfrm>
            <a:off x="6099439" y="1580612"/>
            <a:ext cx="4776937" cy="31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8288" indent="-268288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 err="1" smtClean="0"/>
              <a:t>Digiplex</a:t>
            </a:r>
            <a:r>
              <a:rPr lang="da-DK" kern="0" dirty="0" smtClean="0"/>
              <a:t>, </a:t>
            </a:r>
            <a:r>
              <a:rPr lang="da-DK" kern="0" dirty="0" err="1" smtClean="0"/>
              <a:t>Ulvenveien</a:t>
            </a:r>
            <a:r>
              <a:rPr lang="da-DK" kern="0" dirty="0" smtClean="0"/>
              <a:t> (</a:t>
            </a:r>
            <a:r>
              <a:rPr lang="da-DK" kern="0" dirty="0" err="1" smtClean="0"/>
              <a:t>aka</a:t>
            </a:r>
            <a:r>
              <a:rPr lang="da-DK" kern="0" dirty="0" smtClean="0"/>
              <a:t>. ”Ulven”, The Wolf)</a:t>
            </a:r>
          </a:p>
          <a:p>
            <a:pPr lvl="1"/>
            <a:r>
              <a:rPr lang="da-DK" kern="0" dirty="0" err="1" smtClean="0"/>
              <a:t>Well</a:t>
            </a:r>
            <a:r>
              <a:rPr lang="da-DK" kern="0" dirty="0" smtClean="0"/>
              <a:t> </a:t>
            </a:r>
            <a:r>
              <a:rPr lang="da-DK" kern="0" dirty="0" err="1" smtClean="0"/>
              <a:t>connected</a:t>
            </a:r>
            <a:r>
              <a:rPr lang="da-DK" kern="0" dirty="0" smtClean="0"/>
              <a:t> with </a:t>
            </a:r>
            <a:r>
              <a:rPr lang="da-DK" kern="0" dirty="0" err="1" smtClean="0"/>
              <a:t>lots</a:t>
            </a:r>
            <a:r>
              <a:rPr lang="da-DK" kern="0" dirty="0" smtClean="0"/>
              <a:t> of </a:t>
            </a:r>
            <a:r>
              <a:rPr lang="da-DK" kern="0" dirty="0" err="1" smtClean="0"/>
              <a:t>local</a:t>
            </a:r>
            <a:r>
              <a:rPr lang="da-DK" kern="0" dirty="0" smtClean="0"/>
              <a:t> </a:t>
            </a:r>
            <a:r>
              <a:rPr lang="da-DK" kern="0" dirty="0" err="1" smtClean="0"/>
              <a:t>providers</a:t>
            </a:r>
            <a:r>
              <a:rPr lang="da-DK" kern="0" dirty="0" smtClean="0"/>
              <a:t>.</a:t>
            </a:r>
          </a:p>
          <a:p>
            <a:pPr lvl="1"/>
            <a:endParaRPr lang="da-DK" kern="0" dirty="0" smtClean="0"/>
          </a:p>
          <a:p>
            <a:r>
              <a:rPr lang="da-DK" kern="0" dirty="0" smtClean="0"/>
              <a:t>Bulk </a:t>
            </a:r>
            <a:r>
              <a:rPr lang="da-DK" kern="0" dirty="0" err="1" smtClean="0"/>
              <a:t>Infrastructure</a:t>
            </a:r>
            <a:r>
              <a:rPr lang="da-DK" kern="0" dirty="0" smtClean="0"/>
              <a:t>, Hans Møller </a:t>
            </a:r>
            <a:r>
              <a:rPr lang="da-DK" kern="0" dirty="0" err="1" smtClean="0"/>
              <a:t>Gassmansvei</a:t>
            </a:r>
            <a:r>
              <a:rPr lang="da-DK" kern="0" dirty="0" smtClean="0"/>
              <a:t> 9 (</a:t>
            </a:r>
            <a:r>
              <a:rPr lang="da-DK" kern="0" dirty="0" err="1" smtClean="0"/>
              <a:t>aka</a:t>
            </a:r>
            <a:r>
              <a:rPr lang="da-DK" kern="0" dirty="0" smtClean="0"/>
              <a:t>. HMG9)</a:t>
            </a:r>
          </a:p>
          <a:p>
            <a:pPr lvl="1"/>
            <a:r>
              <a:rPr lang="da-DK" kern="0" dirty="0" err="1" smtClean="0"/>
              <a:t>Well</a:t>
            </a:r>
            <a:r>
              <a:rPr lang="da-DK" kern="0" dirty="0" smtClean="0"/>
              <a:t> </a:t>
            </a:r>
            <a:r>
              <a:rPr lang="da-DK" kern="0" dirty="0" err="1" smtClean="0"/>
              <a:t>connected</a:t>
            </a:r>
            <a:r>
              <a:rPr lang="da-DK" kern="0" dirty="0" smtClean="0"/>
              <a:t> with </a:t>
            </a:r>
            <a:r>
              <a:rPr lang="da-DK" kern="0" dirty="0" err="1" smtClean="0"/>
              <a:t>lots</a:t>
            </a:r>
            <a:r>
              <a:rPr lang="da-DK" kern="0" dirty="0" smtClean="0"/>
              <a:t> of </a:t>
            </a:r>
            <a:r>
              <a:rPr lang="da-DK" kern="0" dirty="0" err="1" smtClean="0"/>
              <a:t>local</a:t>
            </a:r>
            <a:r>
              <a:rPr lang="da-DK" kern="0" dirty="0" smtClean="0"/>
              <a:t> </a:t>
            </a:r>
            <a:r>
              <a:rPr lang="da-DK" kern="0" dirty="0" err="1" smtClean="0"/>
              <a:t>providers</a:t>
            </a:r>
            <a:r>
              <a:rPr lang="da-DK" kern="0" dirty="0" smtClean="0"/>
              <a:t>.</a:t>
            </a:r>
          </a:p>
          <a:p>
            <a:pPr lvl="1"/>
            <a:r>
              <a:rPr lang="da-DK" kern="0" dirty="0" smtClean="0"/>
              <a:t>New </a:t>
            </a:r>
            <a:r>
              <a:rPr lang="da-DK" kern="0" dirty="0" err="1" smtClean="0"/>
              <a:t>owner</a:t>
            </a:r>
            <a:r>
              <a:rPr lang="da-DK" kern="0" dirty="0" smtClean="0"/>
              <a:t> with </a:t>
            </a:r>
            <a:r>
              <a:rPr lang="da-DK" kern="0" dirty="0" err="1" smtClean="0"/>
              <a:t>fantastic</a:t>
            </a:r>
            <a:r>
              <a:rPr lang="da-DK" kern="0" dirty="0" smtClean="0"/>
              <a:t>/</a:t>
            </a:r>
            <a:r>
              <a:rPr lang="da-DK" kern="0" dirty="0" err="1" smtClean="0"/>
              <a:t>fanatic</a:t>
            </a:r>
            <a:r>
              <a:rPr lang="da-DK" kern="0" dirty="0" smtClean="0"/>
              <a:t> visions </a:t>
            </a:r>
            <a:r>
              <a:rPr lang="da-DK" kern="0" dirty="0" err="1" smtClean="0"/>
              <a:t>causing</a:t>
            </a:r>
            <a:r>
              <a:rPr lang="da-DK" kern="0" dirty="0" smtClean="0"/>
              <a:t> </a:t>
            </a:r>
            <a:r>
              <a:rPr lang="da-DK" kern="0" dirty="0" err="1" smtClean="0"/>
              <a:t>uncertainties</a:t>
            </a:r>
            <a:r>
              <a:rPr lang="da-DK" kern="0" dirty="0" smtClean="0"/>
              <a:t> </a:t>
            </a:r>
            <a:r>
              <a:rPr lang="da-DK" kern="0" dirty="0" err="1" smtClean="0"/>
              <a:t>about</a:t>
            </a:r>
            <a:r>
              <a:rPr lang="da-DK" kern="0" dirty="0" smtClean="0"/>
              <a:t> future </a:t>
            </a:r>
            <a:r>
              <a:rPr lang="da-DK" kern="0" dirty="0" err="1" smtClean="0"/>
              <a:t>pricing</a:t>
            </a:r>
            <a:r>
              <a:rPr lang="da-DK" kern="0" dirty="0" smtClean="0"/>
              <a:t>.</a:t>
            </a:r>
          </a:p>
          <a:p>
            <a:pPr lvl="2"/>
            <a:r>
              <a:rPr lang="da-DK" kern="0" dirty="0" err="1" smtClean="0"/>
              <a:t>Some</a:t>
            </a:r>
            <a:r>
              <a:rPr lang="da-DK" kern="0" dirty="0" smtClean="0"/>
              <a:t> </a:t>
            </a:r>
            <a:r>
              <a:rPr lang="da-DK" kern="0" dirty="0" err="1" smtClean="0"/>
              <a:t>local</a:t>
            </a:r>
            <a:r>
              <a:rPr lang="da-DK" kern="0" dirty="0" smtClean="0"/>
              <a:t> </a:t>
            </a:r>
            <a:r>
              <a:rPr lang="da-DK" kern="0" dirty="0" err="1" smtClean="0"/>
              <a:t>providers</a:t>
            </a:r>
            <a:r>
              <a:rPr lang="da-DK" kern="0" dirty="0" smtClean="0"/>
              <a:t> </a:t>
            </a:r>
            <a:r>
              <a:rPr lang="da-DK" kern="0" dirty="0" err="1" smtClean="0"/>
              <a:t>looking</a:t>
            </a:r>
            <a:r>
              <a:rPr lang="da-DK" kern="0" dirty="0" smtClean="0"/>
              <a:t> to </a:t>
            </a:r>
            <a:r>
              <a:rPr lang="da-DK" kern="0" dirty="0" err="1" smtClean="0"/>
              <a:t>vacate</a:t>
            </a:r>
            <a:r>
              <a:rPr lang="da-DK" kern="0" dirty="0" smtClean="0"/>
              <a:t>.</a:t>
            </a:r>
          </a:p>
          <a:p>
            <a:pPr marL="554037" lvl="2" indent="0">
              <a:buFont typeface="Verdana" pitchFamily="34" charset="0"/>
              <a:buNone/>
            </a:pPr>
            <a:endParaRPr lang="da-DK" kern="0" dirty="0" smtClean="0"/>
          </a:p>
          <a:p>
            <a:r>
              <a:rPr lang="da-DK" kern="0" dirty="0" err="1" smtClean="0"/>
              <a:t>Vault</a:t>
            </a:r>
            <a:r>
              <a:rPr lang="da-DK" kern="0" dirty="0" smtClean="0"/>
              <a:t>, </a:t>
            </a:r>
            <a:r>
              <a:rPr lang="da-DK" kern="0" dirty="0" err="1" smtClean="0"/>
              <a:t>Økernveien</a:t>
            </a:r>
            <a:endParaRPr lang="da-DK" kern="0" dirty="0" smtClean="0"/>
          </a:p>
          <a:p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23427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972406" y="1248580"/>
            <a:ext cx="4903970" cy="4631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72000" tIns="360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3164" y="1231888"/>
            <a:ext cx="4903970" cy="4631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72000" tIns="360000" rIns="72000" bIns="72000" numCol="1" anchor="ctr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ts val="300"/>
              </a:spcBef>
              <a:spcAft>
                <a:spcPct val="0"/>
              </a:spcAft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Local Datacentres and </a:t>
            </a:r>
            <a:r>
              <a:rPr lang="da-DK" dirty="0" err="1" smtClean="0"/>
              <a:t>IXPs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err="1" smtClean="0"/>
              <a:t>Helsinki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13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Interconnection in the Nordics, RIPE Copenhagen 2016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7406" y="333683"/>
            <a:ext cx="1190625" cy="866775"/>
          </a:xfrm>
          <a:prstGeom prst="rect">
            <a:avLst/>
          </a:prstGeom>
        </p:spPr>
      </p:pic>
      <p:sp>
        <p:nvSpPr>
          <p:cNvPr id="9" name="Pladsholder til tekst 11"/>
          <p:cNvSpPr txBox="1">
            <a:spLocks/>
          </p:cNvSpPr>
          <p:nvPr/>
        </p:nvSpPr>
        <p:spPr bwMode="auto">
          <a:xfrm>
            <a:off x="676330" y="1292159"/>
            <a:ext cx="4284216" cy="27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SzPct val="9000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b="1" kern="0" dirty="0" err="1" smtClean="0"/>
              <a:t>IXPs</a:t>
            </a:r>
            <a:r>
              <a:rPr lang="da-DK" b="1" kern="0" dirty="0" smtClean="0"/>
              <a:t>:</a:t>
            </a:r>
            <a:endParaRPr lang="da-DK" b="1" kern="0" dirty="0"/>
          </a:p>
        </p:txBody>
      </p:sp>
      <p:sp>
        <p:nvSpPr>
          <p:cNvPr id="10" name="Pladsholder til tekst 11"/>
          <p:cNvSpPr txBox="1">
            <a:spLocks/>
          </p:cNvSpPr>
          <p:nvPr/>
        </p:nvSpPr>
        <p:spPr bwMode="auto">
          <a:xfrm>
            <a:off x="6091512" y="1284303"/>
            <a:ext cx="4002534" cy="20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6000"/>
              </a:lnSpc>
              <a:spcBef>
                <a:spcPct val="20000"/>
              </a:spcBef>
              <a:spcAft>
                <a:spcPct val="0"/>
              </a:spcAft>
              <a:buSzPct val="90000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b="1" kern="0" dirty="0" smtClean="0"/>
              <a:t>Datacentres:</a:t>
            </a:r>
            <a:endParaRPr lang="da-DK" b="1" kern="0" dirty="0"/>
          </a:p>
        </p:txBody>
      </p:sp>
      <p:sp>
        <p:nvSpPr>
          <p:cNvPr id="11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694606" y="1580612"/>
            <a:ext cx="4464496" cy="2111347"/>
          </a:xfrm>
        </p:spPr>
        <p:txBody>
          <a:bodyPr/>
          <a:lstStyle/>
          <a:p>
            <a:r>
              <a:rPr lang="da-DK" dirty="0" smtClean="0"/>
              <a:t>FICIX2, </a:t>
            </a:r>
            <a:r>
              <a:rPr lang="da-DK" dirty="0" err="1" smtClean="0"/>
              <a:t>Helsinki</a:t>
            </a:r>
            <a:endParaRPr lang="da-DK" dirty="0"/>
          </a:p>
          <a:p>
            <a:pPr lvl="1"/>
            <a:r>
              <a:rPr lang="da-DK" dirty="0"/>
              <a:t>26Gbps</a:t>
            </a:r>
          </a:p>
          <a:p>
            <a:r>
              <a:rPr lang="da-DK" dirty="0" smtClean="0"/>
              <a:t>FICIX1, </a:t>
            </a:r>
            <a:r>
              <a:rPr lang="da-DK" dirty="0" err="1" smtClean="0"/>
              <a:t>Espoo</a:t>
            </a:r>
            <a:r>
              <a:rPr lang="da-DK" dirty="0" smtClean="0"/>
              <a:t> (</a:t>
            </a:r>
            <a:r>
              <a:rPr lang="da-DK" dirty="0" err="1" smtClean="0"/>
              <a:t>suburbs</a:t>
            </a:r>
            <a:r>
              <a:rPr lang="da-DK" dirty="0" smtClean="0"/>
              <a:t> of </a:t>
            </a:r>
            <a:r>
              <a:rPr lang="da-DK" dirty="0" err="1" smtClean="0"/>
              <a:t>Helsinki</a:t>
            </a:r>
            <a:r>
              <a:rPr lang="da-DK" dirty="0" smtClean="0"/>
              <a:t>)</a:t>
            </a:r>
            <a:endParaRPr lang="da-DK" dirty="0"/>
          </a:p>
          <a:p>
            <a:pPr lvl="1"/>
            <a:r>
              <a:rPr lang="da-DK" dirty="0" smtClean="0"/>
              <a:t>10Gbps</a:t>
            </a:r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Regional </a:t>
            </a:r>
            <a:r>
              <a:rPr lang="da-DK" dirty="0" err="1" smtClean="0"/>
              <a:t>exchanges</a:t>
            </a:r>
            <a:r>
              <a:rPr lang="da-DK" dirty="0" smtClean="0"/>
              <a:t>:</a:t>
            </a:r>
            <a:endParaRPr lang="da-DK" dirty="0"/>
          </a:p>
          <a:p>
            <a:r>
              <a:rPr lang="da-DK" dirty="0" smtClean="0"/>
              <a:t>FICIX3</a:t>
            </a:r>
            <a:r>
              <a:rPr lang="da-DK" dirty="0"/>
              <a:t>, </a:t>
            </a:r>
            <a:r>
              <a:rPr lang="da-DK" dirty="0" err="1"/>
              <a:t>Oulu</a:t>
            </a:r>
            <a:endParaRPr lang="da-DK" dirty="0"/>
          </a:p>
          <a:p>
            <a:r>
              <a:rPr lang="da-DK" dirty="0" smtClean="0"/>
              <a:t>TREX, </a:t>
            </a:r>
            <a:r>
              <a:rPr lang="da-DK" dirty="0" err="1" smtClean="0"/>
              <a:t>Tampere</a:t>
            </a:r>
            <a:endParaRPr lang="da-DK" dirty="0"/>
          </a:p>
        </p:txBody>
      </p:sp>
      <p:sp>
        <p:nvSpPr>
          <p:cNvPr id="12" name="Pladsholder til tekst 3"/>
          <p:cNvSpPr txBox="1">
            <a:spLocks/>
          </p:cNvSpPr>
          <p:nvPr/>
        </p:nvSpPr>
        <p:spPr bwMode="auto">
          <a:xfrm>
            <a:off x="6099439" y="1580612"/>
            <a:ext cx="4776937" cy="130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8288" indent="-268288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dirty="0"/>
              <a:t>Telecity, </a:t>
            </a:r>
            <a:r>
              <a:rPr lang="da-DK" dirty="0" err="1" smtClean="0"/>
              <a:t>Helsinki</a:t>
            </a:r>
            <a:r>
              <a:rPr lang="da-DK" dirty="0" smtClean="0"/>
              <a:t>, </a:t>
            </a:r>
            <a:endParaRPr lang="da-DK" dirty="0"/>
          </a:p>
          <a:p>
            <a:r>
              <a:rPr lang="da-DK" dirty="0" err="1"/>
              <a:t>Digita</a:t>
            </a:r>
            <a:r>
              <a:rPr lang="da-DK" dirty="0"/>
              <a:t>, </a:t>
            </a:r>
            <a:r>
              <a:rPr lang="da-DK" dirty="0" err="1"/>
              <a:t>Pasila</a:t>
            </a:r>
            <a:endParaRPr lang="da-DK" dirty="0"/>
          </a:p>
          <a:p>
            <a:r>
              <a:rPr lang="da-DK" dirty="0" err="1"/>
              <a:t>Nebula</a:t>
            </a:r>
            <a:r>
              <a:rPr lang="da-DK" dirty="0"/>
              <a:t>, </a:t>
            </a:r>
            <a:r>
              <a:rPr lang="da-DK" dirty="0" err="1" smtClean="0"/>
              <a:t>Kiviaidankatu</a:t>
            </a:r>
            <a:endParaRPr lang="da-DK" dirty="0"/>
          </a:p>
          <a:p>
            <a:r>
              <a:rPr lang="da-DK" dirty="0" err="1" smtClean="0"/>
              <a:t>Technopolis</a:t>
            </a:r>
            <a:r>
              <a:rPr lang="da-DK" dirty="0" smtClean="0"/>
              <a:t> </a:t>
            </a:r>
            <a:r>
              <a:rPr lang="da-DK" dirty="0" err="1" smtClean="0"/>
              <a:t>Innopoli</a:t>
            </a:r>
            <a:r>
              <a:rPr lang="da-DK" dirty="0" smtClean="0"/>
              <a:t> </a:t>
            </a:r>
            <a:r>
              <a:rPr lang="da-DK" dirty="0"/>
              <a:t>(FICIX1)</a:t>
            </a:r>
          </a:p>
          <a:p>
            <a:pPr lvl="1"/>
            <a:r>
              <a:rPr lang="da-DK" dirty="0" err="1"/>
              <a:t>legacy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11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l="103" t="6154"/>
          <a:stretch/>
        </p:blipFill>
        <p:spPr>
          <a:xfrm>
            <a:off x="-12774" y="0"/>
            <a:ext cx="12215887" cy="61160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20000"/>
            </a:srgbClr>
          </a:solidFill>
          <a:ln w="19050">
            <a:noFill/>
          </a:ln>
        </p:spPr>
        <p:txBody>
          <a:bodyPr/>
          <a:lstStyle/>
          <a:p>
            <a:r>
              <a:rPr lang="en-GB" dirty="0" smtClean="0"/>
              <a:t>The Nordics</a:t>
            </a:r>
            <a:endParaRPr lang="en-GB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a-DK" dirty="0"/>
              <a:t>Scandinavia </a:t>
            </a:r>
            <a:r>
              <a:rPr lang="da-DK" dirty="0" err="1"/>
              <a:t>explained</a:t>
            </a:r>
            <a:r>
              <a:rPr lang="da-DK" dirty="0"/>
              <a:t>:</a:t>
            </a:r>
          </a:p>
          <a:p>
            <a:r>
              <a:rPr lang="da-DK" dirty="0">
                <a:hlinkClick r:id="rId3"/>
              </a:rPr>
              <a:t>https://youtu.be/TsXMe8H6iyc</a:t>
            </a:r>
            <a:endParaRPr lang="da-DK" dirty="0"/>
          </a:p>
          <a:p>
            <a:endParaRPr lang="en-GB" dirty="0" smtClean="0"/>
          </a:p>
          <a:p>
            <a:r>
              <a:rPr lang="en-GB" dirty="0" smtClean="0"/>
              <a:t>Interconnection </a:t>
            </a:r>
            <a:r>
              <a:rPr lang="en-GB" dirty="0"/>
              <a:t>in the </a:t>
            </a:r>
            <a:r>
              <a:rPr lang="en-GB" dirty="0" smtClean="0"/>
              <a:t>Nordics, RIPE Copenhagen 2016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523" y="4425916"/>
            <a:ext cx="565292" cy="429622"/>
          </a:xfrm>
          <a:prstGeom prst="rect">
            <a:avLst/>
          </a:prstGeom>
        </p:spPr>
      </p:pic>
      <p:pic>
        <p:nvPicPr>
          <p:cNvPr id="2050" name="Picture 2" descr="https://upload.wikimedia.org/wikipedia/commons/thumb/0/09/Flag_of_Greenland.svg/125px-Flag_of_Greenland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858764"/>
            <a:ext cx="648397" cy="430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5/52/Flag_of_%C3%85land.svg/125px-Flag_of_%C3%85land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31" y="3100305"/>
            <a:ext cx="463502" cy="30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3278" y="2270268"/>
            <a:ext cx="688497" cy="429622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3158" y="3125039"/>
            <a:ext cx="596077" cy="433944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5446" y="2577969"/>
            <a:ext cx="706616" cy="429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Billed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0323" y="1726058"/>
            <a:ext cx="596697" cy="429622"/>
          </a:xfrm>
          <a:prstGeom prst="rect">
            <a:avLst/>
          </a:prstGeom>
        </p:spPr>
      </p:pic>
      <p:pic>
        <p:nvPicPr>
          <p:cNvPr id="20" name="Picture 4" descr="https://upload.wikimedia.org/wikipedia/commons/thumb/3/3c/Flag_of_the_Faroe_Islands.svg/125px-Flag_of_the_Faroe_Islands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10" y="2552418"/>
            <a:ext cx="602647" cy="4387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4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4" y="1187182"/>
            <a:ext cx="8237609" cy="494033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59302" y="188640"/>
            <a:ext cx="4663918" cy="504056"/>
          </a:xfrm>
        </p:spPr>
        <p:txBody>
          <a:bodyPr/>
          <a:lstStyle/>
          <a:p>
            <a:r>
              <a:rPr lang="da-DK" dirty="0" smtClean="0"/>
              <a:t>The </a:t>
            </a:r>
            <a:r>
              <a:rPr lang="da-DK" dirty="0" err="1"/>
              <a:t>C</a:t>
            </a:r>
            <a:r>
              <a:rPr lang="da-DK" dirty="0" err="1" smtClean="0"/>
              <a:t>ountries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6959302" y="1261470"/>
            <a:ext cx="4663918" cy="2649956"/>
          </a:xfrm>
        </p:spPr>
        <p:txBody>
          <a:bodyPr/>
          <a:lstStyle/>
          <a:p>
            <a:r>
              <a:rPr lang="da-DK" dirty="0" smtClean="0"/>
              <a:t>Denmark</a:t>
            </a:r>
          </a:p>
          <a:p>
            <a:r>
              <a:rPr lang="da-DK" dirty="0" err="1" smtClean="0"/>
              <a:t>Sweden</a:t>
            </a:r>
            <a:endParaRPr lang="da-DK" dirty="0" smtClean="0"/>
          </a:p>
          <a:p>
            <a:r>
              <a:rPr lang="da-DK" dirty="0" smtClean="0"/>
              <a:t>Norway</a:t>
            </a:r>
          </a:p>
          <a:p>
            <a:r>
              <a:rPr lang="da-DK" dirty="0" smtClean="0"/>
              <a:t>Finland</a:t>
            </a:r>
          </a:p>
          <a:p>
            <a:r>
              <a:rPr lang="da-DK" dirty="0" err="1" smtClean="0"/>
              <a:t>Iceland</a:t>
            </a:r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r>
              <a:rPr lang="da-DK" dirty="0" err="1" smtClean="0"/>
              <a:t>Self-governing</a:t>
            </a:r>
            <a:r>
              <a:rPr lang="da-DK" dirty="0" smtClean="0"/>
              <a:t> regions:</a:t>
            </a:r>
          </a:p>
          <a:p>
            <a:r>
              <a:rPr lang="da-DK" dirty="0" smtClean="0"/>
              <a:t>Greenland (Denmark)</a:t>
            </a:r>
          </a:p>
          <a:p>
            <a:r>
              <a:rPr lang="da-DK" dirty="0" err="1" smtClean="0"/>
              <a:t>Faroe</a:t>
            </a:r>
            <a:r>
              <a:rPr lang="da-DK" dirty="0" smtClean="0"/>
              <a:t> Islands (Denmark)</a:t>
            </a:r>
          </a:p>
          <a:p>
            <a:r>
              <a:rPr lang="da-DK" dirty="0" smtClean="0"/>
              <a:t>Åland (Finland)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Interconnection in the Nordics, RIPE Copenhagen 2016</a:t>
            </a:r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75658" y="188640"/>
            <a:ext cx="523998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2pPr>
            <a:lvl3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3pPr>
            <a:lvl4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4pPr>
            <a:lvl5pPr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a-DK" kern="0" dirty="0" smtClean="0"/>
              <a:t>Agenda</a:t>
            </a:r>
            <a:endParaRPr lang="da-DK" kern="0" dirty="0"/>
          </a:p>
        </p:txBody>
      </p:sp>
      <p:sp>
        <p:nvSpPr>
          <p:cNvPr id="10" name="Pladsholder til tekst 3"/>
          <p:cNvSpPr txBox="1">
            <a:spLocks/>
          </p:cNvSpPr>
          <p:nvPr/>
        </p:nvSpPr>
        <p:spPr bwMode="auto">
          <a:xfrm>
            <a:off x="575658" y="1263457"/>
            <a:ext cx="4367420" cy="238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8288" indent="-268288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kern="0" dirty="0" smtClean="0"/>
              <a:t>The Connectivity</a:t>
            </a:r>
          </a:p>
          <a:p>
            <a:pPr lvl="1"/>
            <a:r>
              <a:rPr lang="da-DK" kern="0" dirty="0" smtClean="0"/>
              <a:t>How to </a:t>
            </a:r>
            <a:r>
              <a:rPr lang="da-DK" kern="0" dirty="0" err="1" smtClean="0"/>
              <a:t>connect</a:t>
            </a:r>
            <a:r>
              <a:rPr lang="da-DK" kern="0" dirty="0" smtClean="0"/>
              <a:t>.</a:t>
            </a:r>
          </a:p>
          <a:p>
            <a:pPr lvl="1"/>
            <a:endParaRPr lang="da-DK" kern="0" dirty="0" smtClean="0"/>
          </a:p>
          <a:p>
            <a:r>
              <a:rPr lang="da-DK" kern="0" dirty="0" smtClean="0"/>
              <a:t>The Markets</a:t>
            </a:r>
          </a:p>
          <a:p>
            <a:pPr lvl="1"/>
            <a:r>
              <a:rPr lang="da-DK" kern="0" dirty="0" err="1" smtClean="0"/>
              <a:t>Who</a:t>
            </a:r>
            <a:r>
              <a:rPr lang="da-DK" kern="0" dirty="0" smtClean="0"/>
              <a:t> to </a:t>
            </a:r>
            <a:r>
              <a:rPr lang="da-DK" kern="0" dirty="0" err="1" smtClean="0"/>
              <a:t>connect</a:t>
            </a:r>
            <a:r>
              <a:rPr lang="da-DK" kern="0" dirty="0" smtClean="0"/>
              <a:t> with.</a:t>
            </a:r>
          </a:p>
          <a:p>
            <a:pPr lvl="1"/>
            <a:endParaRPr lang="da-DK" kern="0" dirty="0" smtClean="0"/>
          </a:p>
          <a:p>
            <a:r>
              <a:rPr lang="da-DK" kern="0" dirty="0" smtClean="0"/>
              <a:t>The Datacentres and </a:t>
            </a:r>
            <a:r>
              <a:rPr lang="da-DK" kern="0" dirty="0" err="1" smtClean="0"/>
              <a:t>IXPs</a:t>
            </a:r>
            <a:endParaRPr lang="da-DK" kern="0" dirty="0" smtClean="0"/>
          </a:p>
          <a:p>
            <a:pPr lvl="1"/>
            <a:r>
              <a:rPr lang="da-DK" kern="0" dirty="0" err="1" smtClean="0"/>
              <a:t>Where</a:t>
            </a:r>
            <a:r>
              <a:rPr lang="da-DK" kern="0" dirty="0" smtClean="0"/>
              <a:t> to </a:t>
            </a:r>
            <a:r>
              <a:rPr lang="da-DK" kern="0" dirty="0" err="1" smtClean="0"/>
              <a:t>connect</a:t>
            </a:r>
            <a:r>
              <a:rPr lang="da-DK" kern="0" dirty="0" smtClean="0"/>
              <a:t>.</a:t>
            </a:r>
          </a:p>
          <a:p>
            <a:pPr lvl="1"/>
            <a:endParaRPr lang="da-DK" kern="0" dirty="0"/>
          </a:p>
        </p:txBody>
      </p:sp>
    </p:spTree>
    <p:extLst>
      <p:ext uri="{BB962C8B-B14F-4D97-AF65-F5344CB8AC3E}">
        <p14:creationId xmlns:p14="http://schemas.microsoft.com/office/powerpoint/2010/main" val="7249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Country </a:t>
            </a:r>
            <a:r>
              <a:rPr lang="da-DK" dirty="0" err="1"/>
              <a:t>O</a:t>
            </a:r>
            <a:r>
              <a:rPr lang="da-DK" dirty="0" err="1" smtClean="0"/>
              <a:t>verview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And top broadband-operators / </a:t>
            </a:r>
            <a:r>
              <a:rPr lang="da-DK" dirty="0" err="1" smtClean="0"/>
              <a:t>incumbents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Interconnection in the Nordics, RIPE Copenhagen 2016</a:t>
            </a:r>
            <a:endParaRPr lang="da-DK" dirty="0"/>
          </a:p>
        </p:txBody>
      </p:sp>
      <p:graphicFrame>
        <p:nvGraphicFramePr>
          <p:cNvPr id="7" name="Tabel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58878928"/>
              </p:ext>
            </p:extLst>
          </p:nvPr>
        </p:nvGraphicFramePr>
        <p:xfrm>
          <a:off x="240802" y="1367935"/>
          <a:ext cx="11615048" cy="4077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881">
                  <a:extLst>
                    <a:ext uri="{9D8B030D-6E8A-4147-A177-3AD203B41FA5}">
                      <a16:colId xmlns:a16="http://schemas.microsoft.com/office/drawing/2014/main" val="3048807708"/>
                    </a:ext>
                  </a:extLst>
                </a:gridCol>
                <a:gridCol w="1451881">
                  <a:extLst>
                    <a:ext uri="{9D8B030D-6E8A-4147-A177-3AD203B41FA5}">
                      <a16:colId xmlns:a16="http://schemas.microsoft.com/office/drawing/2014/main" val="2856777814"/>
                    </a:ext>
                  </a:extLst>
                </a:gridCol>
                <a:gridCol w="1451881">
                  <a:extLst>
                    <a:ext uri="{9D8B030D-6E8A-4147-A177-3AD203B41FA5}">
                      <a16:colId xmlns:a16="http://schemas.microsoft.com/office/drawing/2014/main" val="3782384224"/>
                    </a:ext>
                  </a:extLst>
                </a:gridCol>
                <a:gridCol w="1451881">
                  <a:extLst>
                    <a:ext uri="{9D8B030D-6E8A-4147-A177-3AD203B41FA5}">
                      <a16:colId xmlns:a16="http://schemas.microsoft.com/office/drawing/2014/main" val="2540977126"/>
                    </a:ext>
                  </a:extLst>
                </a:gridCol>
                <a:gridCol w="1451881">
                  <a:extLst>
                    <a:ext uri="{9D8B030D-6E8A-4147-A177-3AD203B41FA5}">
                      <a16:colId xmlns:a16="http://schemas.microsoft.com/office/drawing/2014/main" val="565503071"/>
                    </a:ext>
                  </a:extLst>
                </a:gridCol>
                <a:gridCol w="1451881">
                  <a:extLst>
                    <a:ext uri="{9D8B030D-6E8A-4147-A177-3AD203B41FA5}">
                      <a16:colId xmlns:a16="http://schemas.microsoft.com/office/drawing/2014/main" val="2813923703"/>
                    </a:ext>
                  </a:extLst>
                </a:gridCol>
                <a:gridCol w="1451881">
                  <a:extLst>
                    <a:ext uri="{9D8B030D-6E8A-4147-A177-3AD203B41FA5}">
                      <a16:colId xmlns:a16="http://schemas.microsoft.com/office/drawing/2014/main" val="1834222442"/>
                    </a:ext>
                  </a:extLst>
                </a:gridCol>
                <a:gridCol w="1451881">
                  <a:extLst>
                    <a:ext uri="{9D8B030D-6E8A-4147-A177-3AD203B41FA5}">
                      <a16:colId xmlns:a16="http://schemas.microsoft.com/office/drawing/2014/main" val="3105593614"/>
                    </a:ext>
                  </a:extLst>
                </a:gridCol>
              </a:tblGrid>
              <a:tr h="67229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Denmark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Sweden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Norway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Finland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Iceland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Greenland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Faroe</a:t>
                      </a:r>
                      <a:r>
                        <a:rPr lang="da-DK" sz="1600" dirty="0" smtClean="0"/>
                        <a:t> Islands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Åland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extLst>
                  <a:ext uri="{0D108BD9-81ED-4DB2-BD59-A6C34878D82A}">
                    <a16:rowId xmlns:a16="http://schemas.microsoft.com/office/drawing/2014/main" val="1808383232"/>
                  </a:ext>
                </a:extLst>
              </a:tr>
              <a:tr h="909413"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endParaRPr lang="da-DK" sz="1800" dirty="0"/>
                    </a:p>
                  </a:txBody>
                  <a:tcPr marL="90338" marR="90338" marT="45170" marB="45170"/>
                </a:tc>
                <a:extLst>
                  <a:ext uri="{0D108BD9-81ED-4DB2-BD59-A6C34878D82A}">
                    <a16:rowId xmlns:a16="http://schemas.microsoft.com/office/drawing/2014/main" val="2036344190"/>
                  </a:ext>
                </a:extLst>
              </a:tr>
              <a:tr h="67229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Copenhagen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Stockholm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Oslo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Helsinki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Reykjavik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Nuuk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Torshavn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Mariehamn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extLst>
                  <a:ext uri="{0D108BD9-81ED-4DB2-BD59-A6C34878D82A}">
                    <a16:rowId xmlns:a16="http://schemas.microsoft.com/office/drawing/2014/main" val="848407934"/>
                  </a:ext>
                </a:extLst>
              </a:tr>
              <a:tr h="383669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5,7M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9,9M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5,2M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5,5M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300K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56K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50K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26K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extLst>
                  <a:ext uri="{0D108BD9-81ED-4DB2-BD59-A6C34878D82A}">
                    <a16:rowId xmlns:a16="http://schemas.microsoft.com/office/drawing/2014/main" val="400274774"/>
                  </a:ext>
                </a:extLst>
              </a:tr>
              <a:tr h="383669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.dk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.se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.</a:t>
                      </a:r>
                      <a:r>
                        <a:rPr lang="da-DK" sz="1600" dirty="0" err="1" smtClean="0"/>
                        <a:t>no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.</a:t>
                      </a:r>
                      <a:r>
                        <a:rPr lang="da-DK" sz="1600" dirty="0" err="1" smtClean="0"/>
                        <a:t>fi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.is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.gl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.</a:t>
                      </a:r>
                      <a:r>
                        <a:rPr lang="da-DK" sz="1600" dirty="0" err="1" smtClean="0"/>
                        <a:t>fo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.</a:t>
                      </a:r>
                      <a:r>
                        <a:rPr lang="da-DK" sz="1600" dirty="0" err="1" smtClean="0"/>
                        <a:t>ax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extLst>
                  <a:ext uri="{0D108BD9-81ED-4DB2-BD59-A6C34878D82A}">
                    <a16:rowId xmlns:a16="http://schemas.microsoft.com/office/drawing/2014/main" val="2898140357"/>
                  </a:ext>
                </a:extLst>
              </a:tr>
              <a:tr h="383669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Lego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IKEA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Fjords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Lakes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Geysers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Polar </a:t>
                      </a:r>
                      <a:r>
                        <a:rPr lang="da-DK" sz="1600" dirty="0" err="1" smtClean="0"/>
                        <a:t>bears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Tunnels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Kurtis</a:t>
                      </a:r>
                      <a:r>
                        <a:rPr lang="da-DK" sz="1600" dirty="0" smtClean="0"/>
                        <a:t>!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extLst>
                  <a:ext uri="{0D108BD9-81ED-4DB2-BD59-A6C34878D82A}">
                    <a16:rowId xmlns:a16="http://schemas.microsoft.com/office/drawing/2014/main" val="3341885587"/>
                  </a:ext>
                </a:extLst>
              </a:tr>
              <a:tr h="67229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TDC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Telia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Telenor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Sonera</a:t>
                      </a:r>
                      <a:r>
                        <a:rPr lang="da-DK" sz="1600" dirty="0" smtClean="0"/>
                        <a:t>/</a:t>
                      </a:r>
                      <a:br>
                        <a:rPr lang="da-DK" sz="1600" dirty="0" smtClean="0"/>
                      </a:br>
                      <a:r>
                        <a:rPr lang="da-DK" sz="1600" dirty="0" smtClean="0"/>
                        <a:t>Elisa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Siminn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Tele-Greenland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Faroese</a:t>
                      </a:r>
                      <a:r>
                        <a:rPr lang="da-DK" sz="1600" dirty="0" smtClean="0"/>
                        <a:t> Telecom</a:t>
                      </a:r>
                      <a:endParaRPr lang="da-DK" sz="1600" dirty="0"/>
                    </a:p>
                  </a:txBody>
                  <a:tcPr marL="90338" marR="90338" marT="45170" marB="45170"/>
                </a:tc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 marL="90338" marR="90338" marT="45170" marB="45170"/>
                </a:tc>
                <a:extLst>
                  <a:ext uri="{0D108BD9-81ED-4DB2-BD59-A6C34878D82A}">
                    <a16:rowId xmlns:a16="http://schemas.microsoft.com/office/drawing/2014/main" val="868719311"/>
                  </a:ext>
                </a:extLst>
              </a:tr>
            </a:tbl>
          </a:graphicData>
        </a:graphic>
      </p:graphicFrame>
      <p:pic>
        <p:nvPicPr>
          <p:cNvPr id="9" name="Billed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83" y="2160619"/>
            <a:ext cx="565292" cy="42962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012" y="2160619"/>
            <a:ext cx="688497" cy="429622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217" y="2190049"/>
            <a:ext cx="576442" cy="41965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239" y="2190049"/>
            <a:ext cx="706616" cy="429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1066" y="2176850"/>
            <a:ext cx="596697" cy="429622"/>
          </a:xfrm>
          <a:prstGeom prst="rect">
            <a:avLst/>
          </a:prstGeom>
        </p:spPr>
      </p:pic>
      <p:pic>
        <p:nvPicPr>
          <p:cNvPr id="14" name="Picture 2" descr="https://upload.wikimedia.org/wikipedia/commons/thumb/0/09/Flag_of_Greenland.svg/125px-Flag_of_Greenland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941" y="2160619"/>
            <a:ext cx="648397" cy="4305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3/3c/Flag_of_the_Faroe_Islands.svg/125px-Flag_of_the_Faroe_Islands.sv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86" y="2167262"/>
            <a:ext cx="602647" cy="43872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5/52/Flag_of_%C3%85land.svg/125px-Flag_of_%C3%85land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881" y="2154412"/>
            <a:ext cx="664372" cy="43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44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Highlights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Or ”</a:t>
            </a:r>
            <a:r>
              <a:rPr lang="da-DK" dirty="0" err="1" smtClean="0"/>
              <a:t>Where</a:t>
            </a:r>
            <a:r>
              <a:rPr lang="da-DK" dirty="0" smtClean="0"/>
              <a:t> to </a:t>
            </a:r>
            <a:r>
              <a:rPr lang="da-DK" dirty="0" err="1" smtClean="0"/>
              <a:t>PoP</a:t>
            </a:r>
            <a:r>
              <a:rPr lang="da-DK" dirty="0" smtClean="0"/>
              <a:t>?”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575658" y="1261470"/>
            <a:ext cx="11047562" cy="3727174"/>
          </a:xfrm>
        </p:spPr>
        <p:txBody>
          <a:bodyPr/>
          <a:lstStyle/>
          <a:p>
            <a:r>
              <a:rPr lang="da-DK" b="1" dirty="0" smtClean="0"/>
              <a:t>Stockholm</a:t>
            </a:r>
          </a:p>
          <a:p>
            <a:pPr lvl="1"/>
            <a:r>
              <a:rPr lang="da-DK" dirty="0" err="1" smtClean="0"/>
              <a:t>Interconnection</a:t>
            </a:r>
            <a:r>
              <a:rPr lang="da-DK" dirty="0" smtClean="0"/>
              <a:t> hub of the Nordics</a:t>
            </a:r>
          </a:p>
          <a:p>
            <a:pPr lvl="1"/>
            <a:r>
              <a:rPr lang="da-DK" dirty="0" smtClean="0"/>
              <a:t>Lots of </a:t>
            </a:r>
            <a:r>
              <a:rPr lang="da-DK" dirty="0" err="1" smtClean="0"/>
              <a:t>russian</a:t>
            </a:r>
            <a:r>
              <a:rPr lang="da-DK" dirty="0" smtClean="0"/>
              <a:t> </a:t>
            </a:r>
            <a:r>
              <a:rPr lang="da-DK" dirty="0" err="1" smtClean="0"/>
              <a:t>carriers</a:t>
            </a:r>
            <a:r>
              <a:rPr lang="da-DK" dirty="0" smtClean="0"/>
              <a:t> peering </a:t>
            </a:r>
            <a:r>
              <a:rPr lang="da-DK" dirty="0" err="1" smtClean="0"/>
              <a:t>here</a:t>
            </a:r>
            <a:endParaRPr lang="da-DK" dirty="0" smtClean="0"/>
          </a:p>
          <a:p>
            <a:pPr lvl="1"/>
            <a:endParaRPr lang="da-DK" dirty="0" smtClean="0"/>
          </a:p>
          <a:p>
            <a:r>
              <a:rPr lang="da-DK" b="1" dirty="0" smtClean="0"/>
              <a:t>Copenhagen</a:t>
            </a:r>
          </a:p>
          <a:p>
            <a:pPr lvl="1"/>
            <a:r>
              <a:rPr lang="da-DK" dirty="0" smtClean="0"/>
              <a:t>Gateway to the Nordics</a:t>
            </a:r>
          </a:p>
          <a:p>
            <a:pPr lvl="1"/>
            <a:r>
              <a:rPr lang="da-DK" dirty="0" smtClean="0"/>
              <a:t>40% of </a:t>
            </a:r>
            <a:r>
              <a:rPr lang="da-DK" dirty="0" err="1" smtClean="0"/>
              <a:t>swedes</a:t>
            </a:r>
            <a:r>
              <a:rPr lang="da-DK" dirty="0" smtClean="0"/>
              <a:t> live </a:t>
            </a:r>
            <a:r>
              <a:rPr lang="da-DK" dirty="0" err="1" smtClean="0"/>
              <a:t>closer</a:t>
            </a:r>
            <a:r>
              <a:rPr lang="da-DK" dirty="0" smtClean="0"/>
              <a:t> to Copenhagen </a:t>
            </a:r>
            <a:r>
              <a:rPr lang="da-DK" dirty="0" err="1" smtClean="0"/>
              <a:t>than</a:t>
            </a:r>
            <a:r>
              <a:rPr lang="da-DK" dirty="0" smtClean="0"/>
              <a:t> to Stockholm</a:t>
            </a:r>
          </a:p>
          <a:p>
            <a:pPr lvl="1"/>
            <a:endParaRPr lang="da-DK" dirty="0" smtClean="0"/>
          </a:p>
          <a:p>
            <a:r>
              <a:rPr lang="da-DK" b="1" dirty="0" err="1" smtClean="0"/>
              <a:t>Helsinki</a:t>
            </a:r>
            <a:endParaRPr lang="da-DK" b="1" dirty="0" smtClean="0"/>
          </a:p>
          <a:p>
            <a:pPr lvl="1"/>
            <a:r>
              <a:rPr lang="da-DK" dirty="0" smtClean="0"/>
              <a:t>Gateway to the </a:t>
            </a:r>
            <a:r>
              <a:rPr lang="da-DK" dirty="0" err="1" smtClean="0"/>
              <a:t>east</a:t>
            </a:r>
            <a:r>
              <a:rPr lang="da-DK" dirty="0"/>
              <a:t> </a:t>
            </a:r>
            <a:r>
              <a:rPr lang="da-DK" dirty="0" smtClean="0"/>
              <a:t>(</a:t>
            </a:r>
            <a:r>
              <a:rPr lang="da-DK" dirty="0" err="1" smtClean="0"/>
              <a:t>Russia</a:t>
            </a:r>
            <a:r>
              <a:rPr lang="da-DK" dirty="0" smtClean="0"/>
              <a:t>, China and the baltics)</a:t>
            </a:r>
          </a:p>
          <a:p>
            <a:pPr marL="0" indent="0">
              <a:buNone/>
            </a:pPr>
            <a:endParaRPr lang="da-DK" b="1" dirty="0" smtClean="0"/>
          </a:p>
          <a:p>
            <a:r>
              <a:rPr lang="da-DK" b="1" dirty="0" smtClean="0"/>
              <a:t>Reykjavik</a:t>
            </a:r>
          </a:p>
          <a:p>
            <a:pPr lvl="1"/>
            <a:r>
              <a:rPr lang="da-DK" dirty="0" err="1" smtClean="0"/>
              <a:t>Free</a:t>
            </a:r>
            <a:r>
              <a:rPr lang="da-DK" dirty="0" smtClean="0"/>
              <a:t> power and </a:t>
            </a:r>
            <a:r>
              <a:rPr lang="da-DK" dirty="0" err="1" smtClean="0"/>
              <a:t>cooling</a:t>
            </a:r>
            <a:endParaRPr lang="da-DK" dirty="0" smtClean="0"/>
          </a:p>
          <a:p>
            <a:pPr lvl="1"/>
            <a:r>
              <a:rPr lang="da-DK" dirty="0" err="1" smtClean="0"/>
              <a:t>Expensive</a:t>
            </a:r>
            <a:r>
              <a:rPr lang="da-DK" dirty="0" smtClean="0"/>
              <a:t> </a:t>
            </a:r>
            <a:r>
              <a:rPr lang="da-DK" dirty="0" err="1" smtClean="0"/>
              <a:t>connectivity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5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294" y="2511673"/>
            <a:ext cx="565292" cy="42962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294" y="1485516"/>
            <a:ext cx="688497" cy="42962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294" y="3508101"/>
            <a:ext cx="706616" cy="429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7294" y="4319447"/>
            <a:ext cx="596697" cy="4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t="6211"/>
          <a:stretch/>
        </p:blipFill>
        <p:spPr>
          <a:xfrm>
            <a:off x="0" y="16329"/>
            <a:ext cx="12190413" cy="60932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5139" y="241045"/>
            <a:ext cx="10940133" cy="504056"/>
          </a:xfrm>
          <a:solidFill>
            <a:srgbClr val="FFFFFF">
              <a:alpha val="40000"/>
            </a:srgbClr>
          </a:solidFill>
          <a:ln>
            <a:noFill/>
          </a:ln>
        </p:spPr>
        <p:txBody>
          <a:bodyPr lIns="36000"/>
          <a:lstStyle/>
          <a:p>
            <a:r>
              <a:rPr lang="da-DK" dirty="0" smtClean="0"/>
              <a:t>The </a:t>
            </a:r>
            <a:r>
              <a:rPr lang="da-DK" dirty="0"/>
              <a:t>C</a:t>
            </a:r>
            <a:r>
              <a:rPr lang="da-DK" dirty="0" smtClean="0"/>
              <a:t>onnectivity in </a:t>
            </a:r>
            <a:r>
              <a:rPr lang="da-DK" dirty="0" err="1" smtClean="0"/>
              <a:t>Scandinavia+Finland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605316" y="1128192"/>
            <a:ext cx="3831357" cy="4351961"/>
          </a:xfrm>
          <a:solidFill>
            <a:srgbClr val="FFFFFF">
              <a:alpha val="40000"/>
            </a:srgbClr>
          </a:solidFill>
        </p:spPr>
        <p:txBody>
          <a:bodyPr lIns="72000"/>
          <a:lstStyle/>
          <a:p>
            <a:pPr marL="0" indent="0">
              <a:lnSpc>
                <a:spcPct val="100000"/>
              </a:lnSpc>
              <a:buNone/>
            </a:pPr>
            <a:r>
              <a:rPr lang="da-DK" dirty="0" smtClean="0"/>
              <a:t>Main routes: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Copenhagen-Stockholm-Oslo-</a:t>
            </a:r>
            <a:r>
              <a:rPr lang="da-DK" dirty="0" err="1" smtClean="0"/>
              <a:t>triangle</a:t>
            </a:r>
            <a:endParaRPr lang="da-DK" dirty="0" smtClean="0"/>
          </a:p>
          <a:p>
            <a:pPr>
              <a:lnSpc>
                <a:spcPct val="100000"/>
              </a:lnSpc>
            </a:pPr>
            <a:r>
              <a:rPr lang="da-DK" dirty="0"/>
              <a:t>Copenhagen-Hamburg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Stockholm-</a:t>
            </a:r>
            <a:r>
              <a:rPr lang="da-DK" dirty="0" err="1" smtClean="0"/>
              <a:t>Helsinki</a:t>
            </a:r>
            <a:r>
              <a:rPr lang="da-DK" dirty="0" smtClean="0"/>
              <a:t>-Tallinn-Stockholm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 marL="0" indent="0">
              <a:lnSpc>
                <a:spcPct val="100000"/>
              </a:lnSpc>
              <a:buNone/>
            </a:pPr>
            <a:r>
              <a:rPr lang="da-DK" dirty="0" err="1" smtClean="0"/>
              <a:t>Caveats</a:t>
            </a:r>
            <a:r>
              <a:rPr lang="da-DK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Copenhagen </a:t>
            </a:r>
            <a:r>
              <a:rPr lang="da-DK" dirty="0" err="1" smtClean="0"/>
              <a:t>choke</a:t>
            </a:r>
            <a:r>
              <a:rPr lang="da-DK" dirty="0" smtClean="0"/>
              <a:t>-point. (5km)</a:t>
            </a:r>
          </a:p>
          <a:p>
            <a:pPr>
              <a:lnSpc>
                <a:spcPct val="100000"/>
              </a:lnSpc>
            </a:pPr>
            <a:endParaRPr lang="da-DK" dirty="0"/>
          </a:p>
          <a:p>
            <a:pPr marL="0" indent="0">
              <a:lnSpc>
                <a:spcPct val="100000"/>
              </a:lnSpc>
              <a:buNone/>
            </a:pPr>
            <a:r>
              <a:rPr lang="da-DK" dirty="0" smtClean="0"/>
              <a:t>Alternatives: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Stockholm-</a:t>
            </a:r>
            <a:r>
              <a:rPr lang="da-DK" dirty="0" err="1" smtClean="0"/>
              <a:t>Gothenburg</a:t>
            </a:r>
            <a:r>
              <a:rPr lang="da-DK" dirty="0" smtClean="0"/>
              <a:t>-Hamburg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Oslo-Kristiansand-Hamburg</a:t>
            </a:r>
          </a:p>
          <a:p>
            <a:pPr>
              <a:lnSpc>
                <a:spcPct val="100000"/>
              </a:lnSpc>
            </a:pPr>
            <a:r>
              <a:rPr lang="da-DK" dirty="0" err="1" smtClean="0"/>
              <a:t>Helsinki-Moscow</a:t>
            </a:r>
            <a:endParaRPr lang="da-DK" dirty="0" smtClean="0"/>
          </a:p>
          <a:p>
            <a:pPr>
              <a:lnSpc>
                <a:spcPct val="100000"/>
              </a:lnSpc>
            </a:pPr>
            <a:r>
              <a:rPr lang="da-DK" dirty="0" err="1" smtClean="0"/>
              <a:t>Helsinki-Talinn-Warsaw</a:t>
            </a:r>
            <a:endParaRPr lang="da-DK" dirty="0" smtClean="0"/>
          </a:p>
          <a:p>
            <a:pPr>
              <a:lnSpc>
                <a:spcPct val="100000"/>
              </a:lnSpc>
            </a:pPr>
            <a:endParaRPr lang="da-DK" dirty="0"/>
          </a:p>
          <a:p>
            <a:pPr marL="0" indent="0">
              <a:lnSpc>
                <a:spcPct val="100000"/>
              </a:lnSpc>
              <a:buNone/>
            </a:pPr>
            <a:r>
              <a:rPr lang="da-DK" dirty="0" smtClean="0"/>
              <a:t>New </a:t>
            </a:r>
            <a:r>
              <a:rPr lang="da-DK" dirty="0" err="1" smtClean="0"/>
              <a:t>developments</a:t>
            </a:r>
            <a:r>
              <a:rPr lang="da-DK" dirty="0" smtClean="0"/>
              <a:t> (</a:t>
            </a:r>
            <a:r>
              <a:rPr lang="da-DK" dirty="0" err="1" smtClean="0"/>
              <a:t>sea-cables</a:t>
            </a:r>
            <a:r>
              <a:rPr lang="da-DK" dirty="0" smtClean="0"/>
              <a:t>):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C-LION; </a:t>
            </a:r>
            <a:r>
              <a:rPr lang="da-DK" dirty="0" err="1" smtClean="0"/>
              <a:t>Helsinki</a:t>
            </a:r>
            <a:r>
              <a:rPr lang="da-DK" dirty="0" smtClean="0"/>
              <a:t>-Rostock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Denmark – United Kingdom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>
          <a:xfrm>
            <a:off x="11112068" y="5907200"/>
            <a:ext cx="950541" cy="139700"/>
          </a:xfrm>
        </p:spPr>
        <p:txBody>
          <a:bodyPr/>
          <a:lstStyle/>
          <a:p>
            <a:fld id="{4C559319-974E-43DE-8758-BFC4F0130C6A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641932" y="5444033"/>
            <a:ext cx="9469560" cy="473100"/>
          </a:xfrm>
        </p:spPr>
        <p:txBody>
          <a:bodyPr/>
          <a:lstStyle/>
          <a:p>
            <a:endParaRPr lang="da-DK" dirty="0"/>
          </a:p>
        </p:txBody>
      </p:sp>
      <p:cxnSp>
        <p:nvCxnSpPr>
          <p:cNvPr id="9" name="Lige forbindelse 8"/>
          <p:cNvCxnSpPr/>
          <p:nvPr/>
        </p:nvCxnSpPr>
        <p:spPr bwMode="auto">
          <a:xfrm flipV="1">
            <a:off x="6295593" y="2520280"/>
            <a:ext cx="1728191" cy="2160240"/>
          </a:xfrm>
          <a:prstGeom prst="line">
            <a:avLst/>
          </a:prstGeom>
          <a:ln w="63500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/>
        </p:nvCxnSpPr>
        <p:spPr bwMode="auto">
          <a:xfrm>
            <a:off x="5791537" y="2304256"/>
            <a:ext cx="2232247" cy="39861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Lige forbindelse 12"/>
          <p:cNvCxnSpPr/>
          <p:nvPr/>
        </p:nvCxnSpPr>
        <p:spPr bwMode="auto">
          <a:xfrm>
            <a:off x="5791537" y="2304256"/>
            <a:ext cx="504056" cy="2376264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Lige forbindelse 16"/>
          <p:cNvCxnSpPr/>
          <p:nvPr/>
        </p:nvCxnSpPr>
        <p:spPr bwMode="auto">
          <a:xfrm flipV="1">
            <a:off x="8023783" y="1800200"/>
            <a:ext cx="1728194" cy="541694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Lige forbindelse 18"/>
          <p:cNvCxnSpPr/>
          <p:nvPr/>
        </p:nvCxnSpPr>
        <p:spPr bwMode="auto">
          <a:xfrm>
            <a:off x="9823985" y="2268240"/>
            <a:ext cx="0" cy="0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Lige forbindelse 20"/>
          <p:cNvCxnSpPr/>
          <p:nvPr/>
        </p:nvCxnSpPr>
        <p:spPr bwMode="auto">
          <a:xfrm flipV="1">
            <a:off x="8023785" y="2268240"/>
            <a:ext cx="1800200" cy="252040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Lige forbindelse 23"/>
          <p:cNvCxnSpPr/>
          <p:nvPr/>
        </p:nvCxnSpPr>
        <p:spPr bwMode="auto">
          <a:xfrm flipH="1">
            <a:off x="5935553" y="4680520"/>
            <a:ext cx="360040" cy="1366380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Lige forbindelse 33"/>
          <p:cNvCxnSpPr/>
          <p:nvPr/>
        </p:nvCxnSpPr>
        <p:spPr bwMode="auto">
          <a:xfrm flipV="1">
            <a:off x="5330218" y="2341895"/>
            <a:ext cx="2549551" cy="1653439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Lige forbindelse 38"/>
          <p:cNvCxnSpPr/>
          <p:nvPr/>
        </p:nvCxnSpPr>
        <p:spPr bwMode="auto">
          <a:xfrm flipV="1">
            <a:off x="4855433" y="2304257"/>
            <a:ext cx="936104" cy="864357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Lige forbindelse 40"/>
          <p:cNvCxnSpPr/>
          <p:nvPr/>
        </p:nvCxnSpPr>
        <p:spPr bwMode="auto">
          <a:xfrm flipH="1" flipV="1">
            <a:off x="4862167" y="3127949"/>
            <a:ext cx="461319" cy="867385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Lige forbindelse 43"/>
          <p:cNvCxnSpPr/>
          <p:nvPr/>
        </p:nvCxnSpPr>
        <p:spPr bwMode="auto">
          <a:xfrm flipH="1">
            <a:off x="1672676" y="4680520"/>
            <a:ext cx="3182758" cy="0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Kombinationstegning 44"/>
          <p:cNvSpPr/>
          <p:nvPr/>
        </p:nvSpPr>
        <p:spPr bwMode="auto">
          <a:xfrm>
            <a:off x="6701024" y="1798614"/>
            <a:ext cx="3161857" cy="3777521"/>
          </a:xfrm>
          <a:custGeom>
            <a:avLst/>
            <a:gdLst>
              <a:gd name="connsiteX0" fmla="*/ 3192905 w 3192905"/>
              <a:gd name="connsiteY0" fmla="*/ 0 h 3777521"/>
              <a:gd name="connsiteX1" fmla="*/ 3177915 w 3192905"/>
              <a:gd name="connsiteY1" fmla="*/ 119921 h 3777521"/>
              <a:gd name="connsiteX2" fmla="*/ 3162925 w 3192905"/>
              <a:gd name="connsiteY2" fmla="*/ 164892 h 3777521"/>
              <a:gd name="connsiteX3" fmla="*/ 3117954 w 3192905"/>
              <a:gd name="connsiteY3" fmla="*/ 179882 h 3777521"/>
              <a:gd name="connsiteX4" fmla="*/ 3072984 w 3192905"/>
              <a:gd name="connsiteY4" fmla="*/ 209862 h 3777521"/>
              <a:gd name="connsiteX5" fmla="*/ 3028013 w 3192905"/>
              <a:gd name="connsiteY5" fmla="*/ 224852 h 3777521"/>
              <a:gd name="connsiteX6" fmla="*/ 2953062 w 3192905"/>
              <a:gd name="connsiteY6" fmla="*/ 269823 h 3777521"/>
              <a:gd name="connsiteX7" fmla="*/ 2878112 w 3192905"/>
              <a:gd name="connsiteY7" fmla="*/ 329784 h 3777521"/>
              <a:gd name="connsiteX8" fmla="*/ 2848131 w 3192905"/>
              <a:gd name="connsiteY8" fmla="*/ 359764 h 3777521"/>
              <a:gd name="connsiteX9" fmla="*/ 2788171 w 3192905"/>
              <a:gd name="connsiteY9" fmla="*/ 389744 h 3777521"/>
              <a:gd name="connsiteX10" fmla="*/ 2713220 w 3192905"/>
              <a:gd name="connsiteY10" fmla="*/ 434715 h 3777521"/>
              <a:gd name="connsiteX11" fmla="*/ 2638269 w 3192905"/>
              <a:gd name="connsiteY11" fmla="*/ 479685 h 3777521"/>
              <a:gd name="connsiteX12" fmla="*/ 2548328 w 3192905"/>
              <a:gd name="connsiteY12" fmla="*/ 524656 h 3777521"/>
              <a:gd name="connsiteX13" fmla="*/ 2413417 w 3192905"/>
              <a:gd name="connsiteY13" fmla="*/ 644577 h 3777521"/>
              <a:gd name="connsiteX14" fmla="*/ 2383436 w 3192905"/>
              <a:gd name="connsiteY14" fmla="*/ 674557 h 3777521"/>
              <a:gd name="connsiteX15" fmla="*/ 2353456 w 3192905"/>
              <a:gd name="connsiteY15" fmla="*/ 704538 h 3777521"/>
              <a:gd name="connsiteX16" fmla="*/ 2308485 w 3192905"/>
              <a:gd name="connsiteY16" fmla="*/ 779489 h 3777521"/>
              <a:gd name="connsiteX17" fmla="*/ 2278505 w 3192905"/>
              <a:gd name="connsiteY17" fmla="*/ 839449 h 3777521"/>
              <a:gd name="connsiteX18" fmla="*/ 2233535 w 3192905"/>
              <a:gd name="connsiteY18" fmla="*/ 884420 h 3777521"/>
              <a:gd name="connsiteX19" fmla="*/ 2158584 w 3192905"/>
              <a:gd name="connsiteY19" fmla="*/ 989351 h 3777521"/>
              <a:gd name="connsiteX20" fmla="*/ 2098623 w 3192905"/>
              <a:gd name="connsiteY20" fmla="*/ 1064302 h 3777521"/>
              <a:gd name="connsiteX21" fmla="*/ 2083633 w 3192905"/>
              <a:gd name="connsiteY21" fmla="*/ 1109272 h 3777521"/>
              <a:gd name="connsiteX22" fmla="*/ 2038662 w 3192905"/>
              <a:gd name="connsiteY22" fmla="*/ 1154243 h 3777521"/>
              <a:gd name="connsiteX23" fmla="*/ 1978702 w 3192905"/>
              <a:gd name="connsiteY23" fmla="*/ 1244184 h 3777521"/>
              <a:gd name="connsiteX24" fmla="*/ 1948721 w 3192905"/>
              <a:gd name="connsiteY24" fmla="*/ 1304144 h 3777521"/>
              <a:gd name="connsiteX25" fmla="*/ 1903751 w 3192905"/>
              <a:gd name="connsiteY25" fmla="*/ 1349115 h 3777521"/>
              <a:gd name="connsiteX26" fmla="*/ 1873771 w 3192905"/>
              <a:gd name="connsiteY26" fmla="*/ 1439056 h 3777521"/>
              <a:gd name="connsiteX27" fmla="*/ 1843790 w 3192905"/>
              <a:gd name="connsiteY27" fmla="*/ 1678898 h 3777521"/>
              <a:gd name="connsiteX28" fmla="*/ 1828800 w 3192905"/>
              <a:gd name="connsiteY28" fmla="*/ 1813810 h 3777521"/>
              <a:gd name="connsiteX29" fmla="*/ 1798820 w 3192905"/>
              <a:gd name="connsiteY29" fmla="*/ 1873771 h 3777521"/>
              <a:gd name="connsiteX30" fmla="*/ 1753849 w 3192905"/>
              <a:gd name="connsiteY30" fmla="*/ 2008682 h 3777521"/>
              <a:gd name="connsiteX31" fmla="*/ 1708879 w 3192905"/>
              <a:gd name="connsiteY31" fmla="*/ 2158584 h 3777521"/>
              <a:gd name="connsiteX32" fmla="*/ 1663908 w 3192905"/>
              <a:gd name="connsiteY32" fmla="*/ 2293495 h 3777521"/>
              <a:gd name="connsiteX33" fmla="*/ 1618938 w 3192905"/>
              <a:gd name="connsiteY33" fmla="*/ 2428407 h 3777521"/>
              <a:gd name="connsiteX34" fmla="*/ 1603948 w 3192905"/>
              <a:gd name="connsiteY34" fmla="*/ 2503357 h 3777521"/>
              <a:gd name="connsiteX35" fmla="*/ 1588957 w 3192905"/>
              <a:gd name="connsiteY35" fmla="*/ 2563318 h 3777521"/>
              <a:gd name="connsiteX36" fmla="*/ 1558977 w 3192905"/>
              <a:gd name="connsiteY36" fmla="*/ 2653259 h 3777521"/>
              <a:gd name="connsiteX37" fmla="*/ 1484026 w 3192905"/>
              <a:gd name="connsiteY37" fmla="*/ 2743200 h 3777521"/>
              <a:gd name="connsiteX38" fmla="*/ 1394085 w 3192905"/>
              <a:gd name="connsiteY38" fmla="*/ 2863121 h 3777521"/>
              <a:gd name="connsiteX39" fmla="*/ 1349115 w 3192905"/>
              <a:gd name="connsiteY39" fmla="*/ 2953062 h 3777521"/>
              <a:gd name="connsiteX40" fmla="*/ 1304144 w 3192905"/>
              <a:gd name="connsiteY40" fmla="*/ 2983043 h 3777521"/>
              <a:gd name="connsiteX41" fmla="*/ 1289154 w 3192905"/>
              <a:gd name="connsiteY41" fmla="*/ 3028013 h 3777521"/>
              <a:gd name="connsiteX42" fmla="*/ 1244184 w 3192905"/>
              <a:gd name="connsiteY42" fmla="*/ 3057993 h 3777521"/>
              <a:gd name="connsiteX43" fmla="*/ 1214203 w 3192905"/>
              <a:gd name="connsiteY43" fmla="*/ 3087974 h 3777521"/>
              <a:gd name="connsiteX44" fmla="*/ 1109272 w 3192905"/>
              <a:gd name="connsiteY44" fmla="*/ 3207895 h 3777521"/>
              <a:gd name="connsiteX45" fmla="*/ 1064302 w 3192905"/>
              <a:gd name="connsiteY45" fmla="*/ 3252866 h 3777521"/>
              <a:gd name="connsiteX46" fmla="*/ 1034321 w 3192905"/>
              <a:gd name="connsiteY46" fmla="*/ 3282846 h 3777521"/>
              <a:gd name="connsiteX47" fmla="*/ 989351 w 3192905"/>
              <a:gd name="connsiteY47" fmla="*/ 3312826 h 3777521"/>
              <a:gd name="connsiteX48" fmla="*/ 929390 w 3192905"/>
              <a:gd name="connsiteY48" fmla="*/ 3372787 h 3777521"/>
              <a:gd name="connsiteX49" fmla="*/ 884420 w 3192905"/>
              <a:gd name="connsiteY49" fmla="*/ 3402767 h 3777521"/>
              <a:gd name="connsiteX50" fmla="*/ 854439 w 3192905"/>
              <a:gd name="connsiteY50" fmla="*/ 3432748 h 3777521"/>
              <a:gd name="connsiteX51" fmla="*/ 734518 w 3192905"/>
              <a:gd name="connsiteY51" fmla="*/ 3477718 h 3777521"/>
              <a:gd name="connsiteX52" fmla="*/ 599607 w 3192905"/>
              <a:gd name="connsiteY52" fmla="*/ 3552669 h 3777521"/>
              <a:gd name="connsiteX53" fmla="*/ 569626 w 3192905"/>
              <a:gd name="connsiteY53" fmla="*/ 3582649 h 3777521"/>
              <a:gd name="connsiteX54" fmla="*/ 494676 w 3192905"/>
              <a:gd name="connsiteY54" fmla="*/ 3597639 h 3777521"/>
              <a:gd name="connsiteX55" fmla="*/ 434715 w 3192905"/>
              <a:gd name="connsiteY55" fmla="*/ 3612630 h 3777521"/>
              <a:gd name="connsiteX56" fmla="*/ 344774 w 3192905"/>
              <a:gd name="connsiteY56" fmla="*/ 3642610 h 3777521"/>
              <a:gd name="connsiteX57" fmla="*/ 164892 w 3192905"/>
              <a:gd name="connsiteY57" fmla="*/ 3702571 h 3777521"/>
              <a:gd name="connsiteX58" fmla="*/ 74951 w 3192905"/>
              <a:gd name="connsiteY58" fmla="*/ 3732551 h 3777521"/>
              <a:gd name="connsiteX59" fmla="*/ 29980 w 3192905"/>
              <a:gd name="connsiteY59" fmla="*/ 3747541 h 3777521"/>
              <a:gd name="connsiteX60" fmla="*/ 0 w 3192905"/>
              <a:gd name="connsiteY60" fmla="*/ 3777521 h 37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192905" h="3777521">
                <a:moveTo>
                  <a:pt x="3192905" y="0"/>
                </a:moveTo>
                <a:cubicBezTo>
                  <a:pt x="3187908" y="39974"/>
                  <a:pt x="3185121" y="80286"/>
                  <a:pt x="3177915" y="119921"/>
                </a:cubicBezTo>
                <a:cubicBezTo>
                  <a:pt x="3175088" y="135467"/>
                  <a:pt x="3174098" y="153719"/>
                  <a:pt x="3162925" y="164892"/>
                </a:cubicBezTo>
                <a:cubicBezTo>
                  <a:pt x="3151752" y="176065"/>
                  <a:pt x="3132944" y="174885"/>
                  <a:pt x="3117954" y="179882"/>
                </a:cubicBezTo>
                <a:cubicBezTo>
                  <a:pt x="3102964" y="189875"/>
                  <a:pt x="3089098" y="201805"/>
                  <a:pt x="3072984" y="209862"/>
                </a:cubicBezTo>
                <a:cubicBezTo>
                  <a:pt x="3058851" y="216928"/>
                  <a:pt x="3041562" y="216722"/>
                  <a:pt x="3028013" y="224852"/>
                </a:cubicBezTo>
                <a:cubicBezTo>
                  <a:pt x="2925129" y="286583"/>
                  <a:pt x="3080458" y="227359"/>
                  <a:pt x="2953062" y="269823"/>
                </a:cubicBezTo>
                <a:cubicBezTo>
                  <a:pt x="2893352" y="359387"/>
                  <a:pt x="2958561" y="281514"/>
                  <a:pt x="2878112" y="329784"/>
                </a:cubicBezTo>
                <a:cubicBezTo>
                  <a:pt x="2865993" y="337055"/>
                  <a:pt x="2859890" y="351925"/>
                  <a:pt x="2848131" y="359764"/>
                </a:cubicBezTo>
                <a:cubicBezTo>
                  <a:pt x="2829538" y="372159"/>
                  <a:pt x="2806764" y="377349"/>
                  <a:pt x="2788171" y="389744"/>
                </a:cubicBezTo>
                <a:cubicBezTo>
                  <a:pt x="2705864" y="444616"/>
                  <a:pt x="2817607" y="399919"/>
                  <a:pt x="2713220" y="434715"/>
                </a:cubicBezTo>
                <a:cubicBezTo>
                  <a:pt x="2637250" y="510683"/>
                  <a:pt x="2735572" y="421302"/>
                  <a:pt x="2638269" y="479685"/>
                </a:cubicBezTo>
                <a:cubicBezTo>
                  <a:pt x="2542810" y="536962"/>
                  <a:pt x="2696216" y="487685"/>
                  <a:pt x="2548328" y="524656"/>
                </a:cubicBezTo>
                <a:cubicBezTo>
                  <a:pt x="2460098" y="590828"/>
                  <a:pt x="2506038" y="551956"/>
                  <a:pt x="2413417" y="644577"/>
                </a:cubicBezTo>
                <a:lnTo>
                  <a:pt x="2383436" y="674557"/>
                </a:lnTo>
                <a:lnTo>
                  <a:pt x="2353456" y="704538"/>
                </a:lnTo>
                <a:cubicBezTo>
                  <a:pt x="2318660" y="808925"/>
                  <a:pt x="2363357" y="697182"/>
                  <a:pt x="2308485" y="779489"/>
                </a:cubicBezTo>
                <a:cubicBezTo>
                  <a:pt x="2296090" y="798082"/>
                  <a:pt x="2291493" y="821265"/>
                  <a:pt x="2278505" y="839449"/>
                </a:cubicBezTo>
                <a:cubicBezTo>
                  <a:pt x="2266183" y="856700"/>
                  <a:pt x="2245857" y="867169"/>
                  <a:pt x="2233535" y="884420"/>
                </a:cubicBezTo>
                <a:cubicBezTo>
                  <a:pt x="2134882" y="1022533"/>
                  <a:pt x="2275508" y="872424"/>
                  <a:pt x="2158584" y="989351"/>
                </a:cubicBezTo>
                <a:cubicBezTo>
                  <a:pt x="2120907" y="1102383"/>
                  <a:pt x="2176113" y="967439"/>
                  <a:pt x="2098623" y="1064302"/>
                </a:cubicBezTo>
                <a:cubicBezTo>
                  <a:pt x="2088752" y="1076640"/>
                  <a:pt x="2092398" y="1096125"/>
                  <a:pt x="2083633" y="1109272"/>
                </a:cubicBezTo>
                <a:cubicBezTo>
                  <a:pt x="2071874" y="1126911"/>
                  <a:pt x="2051677" y="1137509"/>
                  <a:pt x="2038662" y="1154243"/>
                </a:cubicBezTo>
                <a:cubicBezTo>
                  <a:pt x="2016541" y="1182685"/>
                  <a:pt x="1997240" y="1213287"/>
                  <a:pt x="1978702" y="1244184"/>
                </a:cubicBezTo>
                <a:cubicBezTo>
                  <a:pt x="1967205" y="1263345"/>
                  <a:pt x="1961709" y="1285960"/>
                  <a:pt x="1948721" y="1304144"/>
                </a:cubicBezTo>
                <a:cubicBezTo>
                  <a:pt x="1936399" y="1321395"/>
                  <a:pt x="1918741" y="1334125"/>
                  <a:pt x="1903751" y="1349115"/>
                </a:cubicBezTo>
                <a:cubicBezTo>
                  <a:pt x="1893758" y="1379095"/>
                  <a:pt x="1876195" y="1407547"/>
                  <a:pt x="1873771" y="1439056"/>
                </a:cubicBezTo>
                <a:cubicBezTo>
                  <a:pt x="1857568" y="1649682"/>
                  <a:pt x="1879382" y="1572122"/>
                  <a:pt x="1843790" y="1678898"/>
                </a:cubicBezTo>
                <a:cubicBezTo>
                  <a:pt x="1838793" y="1723869"/>
                  <a:pt x="1838974" y="1769721"/>
                  <a:pt x="1828800" y="1813810"/>
                </a:cubicBezTo>
                <a:cubicBezTo>
                  <a:pt x="1823775" y="1835584"/>
                  <a:pt x="1805241" y="1852367"/>
                  <a:pt x="1798820" y="1873771"/>
                </a:cubicBezTo>
                <a:cubicBezTo>
                  <a:pt x="1754758" y="2020647"/>
                  <a:pt x="1816167" y="1915208"/>
                  <a:pt x="1753849" y="2008682"/>
                </a:cubicBezTo>
                <a:cubicBezTo>
                  <a:pt x="1715431" y="2239193"/>
                  <a:pt x="1766975" y="1984294"/>
                  <a:pt x="1708879" y="2158584"/>
                </a:cubicBezTo>
                <a:cubicBezTo>
                  <a:pt x="1650764" y="2332930"/>
                  <a:pt x="1739263" y="2142787"/>
                  <a:pt x="1663908" y="2293495"/>
                </a:cubicBezTo>
                <a:cubicBezTo>
                  <a:pt x="1620950" y="2508290"/>
                  <a:pt x="1680999" y="2242224"/>
                  <a:pt x="1618938" y="2428407"/>
                </a:cubicBezTo>
                <a:cubicBezTo>
                  <a:pt x="1610881" y="2452578"/>
                  <a:pt x="1609475" y="2478486"/>
                  <a:pt x="1603948" y="2503357"/>
                </a:cubicBezTo>
                <a:cubicBezTo>
                  <a:pt x="1599479" y="2523469"/>
                  <a:pt x="1594877" y="2543585"/>
                  <a:pt x="1588957" y="2563318"/>
                </a:cubicBezTo>
                <a:cubicBezTo>
                  <a:pt x="1579876" y="2593587"/>
                  <a:pt x="1576506" y="2626964"/>
                  <a:pt x="1558977" y="2653259"/>
                </a:cubicBezTo>
                <a:cubicBezTo>
                  <a:pt x="1451852" y="2813951"/>
                  <a:pt x="1618676" y="2570079"/>
                  <a:pt x="1484026" y="2743200"/>
                </a:cubicBezTo>
                <a:cubicBezTo>
                  <a:pt x="1365378" y="2895747"/>
                  <a:pt x="1469489" y="2787719"/>
                  <a:pt x="1394085" y="2863121"/>
                </a:cubicBezTo>
                <a:cubicBezTo>
                  <a:pt x="1381893" y="2899697"/>
                  <a:pt x="1378174" y="2924003"/>
                  <a:pt x="1349115" y="2953062"/>
                </a:cubicBezTo>
                <a:cubicBezTo>
                  <a:pt x="1336376" y="2965801"/>
                  <a:pt x="1319134" y="2973049"/>
                  <a:pt x="1304144" y="2983043"/>
                </a:cubicBezTo>
                <a:cubicBezTo>
                  <a:pt x="1299147" y="2998033"/>
                  <a:pt x="1299025" y="3015675"/>
                  <a:pt x="1289154" y="3028013"/>
                </a:cubicBezTo>
                <a:cubicBezTo>
                  <a:pt x="1277900" y="3042081"/>
                  <a:pt x="1258252" y="3046739"/>
                  <a:pt x="1244184" y="3057993"/>
                </a:cubicBezTo>
                <a:cubicBezTo>
                  <a:pt x="1233148" y="3066822"/>
                  <a:pt x="1223251" y="3077117"/>
                  <a:pt x="1214203" y="3087974"/>
                </a:cubicBezTo>
                <a:cubicBezTo>
                  <a:pt x="1110980" y="3211841"/>
                  <a:pt x="1233617" y="3083548"/>
                  <a:pt x="1109272" y="3207895"/>
                </a:cubicBezTo>
                <a:lnTo>
                  <a:pt x="1064302" y="3252866"/>
                </a:lnTo>
                <a:cubicBezTo>
                  <a:pt x="1054308" y="3262860"/>
                  <a:pt x="1046080" y="3275006"/>
                  <a:pt x="1034321" y="3282846"/>
                </a:cubicBezTo>
                <a:cubicBezTo>
                  <a:pt x="1019331" y="3292839"/>
                  <a:pt x="1003030" y="3301102"/>
                  <a:pt x="989351" y="3312826"/>
                </a:cubicBezTo>
                <a:cubicBezTo>
                  <a:pt x="967890" y="3331221"/>
                  <a:pt x="952909" y="3357108"/>
                  <a:pt x="929390" y="3372787"/>
                </a:cubicBezTo>
                <a:cubicBezTo>
                  <a:pt x="914400" y="3382780"/>
                  <a:pt x="898488" y="3391513"/>
                  <a:pt x="884420" y="3402767"/>
                </a:cubicBezTo>
                <a:cubicBezTo>
                  <a:pt x="873384" y="3411596"/>
                  <a:pt x="866198" y="3424908"/>
                  <a:pt x="854439" y="3432748"/>
                </a:cubicBezTo>
                <a:cubicBezTo>
                  <a:pt x="807407" y="3464103"/>
                  <a:pt x="787249" y="3464535"/>
                  <a:pt x="734518" y="3477718"/>
                </a:cubicBezTo>
                <a:cubicBezTo>
                  <a:pt x="631430" y="3546444"/>
                  <a:pt x="678760" y="3526285"/>
                  <a:pt x="599607" y="3552669"/>
                </a:cubicBezTo>
                <a:cubicBezTo>
                  <a:pt x="589613" y="3562662"/>
                  <a:pt x="582616" y="3577082"/>
                  <a:pt x="569626" y="3582649"/>
                </a:cubicBezTo>
                <a:cubicBezTo>
                  <a:pt x="546208" y="3592685"/>
                  <a:pt x="519547" y="3592112"/>
                  <a:pt x="494676" y="3597639"/>
                </a:cubicBezTo>
                <a:cubicBezTo>
                  <a:pt x="474564" y="3602108"/>
                  <a:pt x="454448" y="3606710"/>
                  <a:pt x="434715" y="3612630"/>
                </a:cubicBezTo>
                <a:cubicBezTo>
                  <a:pt x="404446" y="3621711"/>
                  <a:pt x="374754" y="3632617"/>
                  <a:pt x="344774" y="3642610"/>
                </a:cubicBezTo>
                <a:lnTo>
                  <a:pt x="164892" y="3702571"/>
                </a:lnTo>
                <a:lnTo>
                  <a:pt x="74951" y="3732551"/>
                </a:lnTo>
                <a:cubicBezTo>
                  <a:pt x="59961" y="3737548"/>
                  <a:pt x="41153" y="3736368"/>
                  <a:pt x="29980" y="3747541"/>
                </a:cubicBezTo>
                <a:lnTo>
                  <a:pt x="0" y="3777521"/>
                </a:lnTo>
              </a:path>
            </a:pathLst>
          </a:cu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0" name="Lige forbindelse 19"/>
          <p:cNvCxnSpPr/>
          <p:nvPr/>
        </p:nvCxnSpPr>
        <p:spPr bwMode="auto">
          <a:xfrm flipH="1">
            <a:off x="5330219" y="4680520"/>
            <a:ext cx="965375" cy="144016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Lige forbindelse 22"/>
          <p:cNvCxnSpPr/>
          <p:nvPr/>
        </p:nvCxnSpPr>
        <p:spPr bwMode="auto">
          <a:xfrm>
            <a:off x="5330218" y="4824536"/>
            <a:ext cx="0" cy="1082664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Lige forbindelse 36"/>
          <p:cNvCxnSpPr/>
          <p:nvPr/>
        </p:nvCxnSpPr>
        <p:spPr bwMode="auto">
          <a:xfrm flipV="1">
            <a:off x="5330218" y="5917133"/>
            <a:ext cx="0" cy="1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Pladsholder til tekst 5"/>
          <p:cNvSpPr>
            <a:spLocks noGrp="1"/>
          </p:cNvSpPr>
          <p:nvPr>
            <p:ph type="body" sz="quarter" idx="14"/>
          </p:nvPr>
        </p:nvSpPr>
        <p:spPr>
          <a:xfrm>
            <a:off x="564581" y="6208737"/>
            <a:ext cx="9562548" cy="473100"/>
          </a:xfrm>
        </p:spPr>
        <p:txBody>
          <a:bodyPr/>
          <a:lstStyle/>
          <a:p>
            <a:r>
              <a:rPr lang="da-DK" dirty="0">
                <a:solidFill>
                  <a:schemeClr val="bg1">
                    <a:lumMod val="95000"/>
                  </a:schemeClr>
                </a:solidFill>
                <a:hlinkClick r:id="rId3"/>
              </a:rPr>
              <a:t>http://</a:t>
            </a:r>
            <a:r>
              <a:rPr lang="da-DK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cinia.eu/en/c-lion</a:t>
            </a:r>
            <a:endParaRPr lang="da-DK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Interconnection </a:t>
            </a:r>
            <a:r>
              <a:rPr lang="en-US" dirty="0"/>
              <a:t>in the Nordics, RIPE Copenhagen 2016</a:t>
            </a:r>
            <a:endParaRPr lang="da-DK" dirty="0"/>
          </a:p>
        </p:txBody>
      </p:sp>
      <p:cxnSp>
        <p:nvCxnSpPr>
          <p:cNvPr id="25" name="Lige forbindelse 24"/>
          <p:cNvCxnSpPr/>
          <p:nvPr/>
        </p:nvCxnSpPr>
        <p:spPr bwMode="auto">
          <a:xfrm flipH="1">
            <a:off x="5323487" y="3995334"/>
            <a:ext cx="6731" cy="829202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Lige forbindelse 25"/>
          <p:cNvCxnSpPr/>
          <p:nvPr/>
        </p:nvCxnSpPr>
        <p:spPr bwMode="auto">
          <a:xfrm>
            <a:off x="9823985" y="1798614"/>
            <a:ext cx="38896" cy="469626"/>
          </a:xfrm>
          <a:prstGeom prst="line">
            <a:avLst/>
          </a:prstGeom>
          <a:solidFill>
            <a:schemeClr val="accent2"/>
          </a:solidFill>
          <a:ln w="635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Lige pilforbindelse 7"/>
          <p:cNvCxnSpPr/>
          <p:nvPr/>
        </p:nvCxnSpPr>
        <p:spPr bwMode="auto">
          <a:xfrm flipH="1">
            <a:off x="9543719" y="2304256"/>
            <a:ext cx="319163" cy="2780928"/>
          </a:xfrm>
          <a:prstGeom prst="straightConnector1">
            <a:avLst/>
          </a:prstGeom>
          <a:ln w="63500">
            <a:solidFill>
              <a:srgbClr val="FFFF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kstfelt 11"/>
          <p:cNvSpPr txBox="1"/>
          <p:nvPr/>
        </p:nvSpPr>
        <p:spPr>
          <a:xfrm>
            <a:off x="8916352" y="5104839"/>
            <a:ext cx="14558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 err="1" smtClean="0">
                <a:solidFill>
                  <a:srgbClr val="FFFF00"/>
                </a:solidFill>
              </a:rPr>
              <a:t>Towards</a:t>
            </a:r>
            <a:r>
              <a:rPr lang="da-DK" sz="1600" b="1" dirty="0" smtClean="0">
                <a:solidFill>
                  <a:srgbClr val="FFFF00"/>
                </a:solidFill>
              </a:rPr>
              <a:t> </a:t>
            </a:r>
            <a:r>
              <a:rPr lang="da-DK" sz="1600" b="1" dirty="0" err="1" smtClean="0">
                <a:solidFill>
                  <a:srgbClr val="FFFF00"/>
                </a:solidFill>
              </a:rPr>
              <a:t>Warsaw</a:t>
            </a:r>
            <a:endParaRPr lang="da-DK" sz="1600" b="1" dirty="0" smtClean="0">
              <a:solidFill>
                <a:srgbClr val="FFFF00"/>
              </a:solidFill>
            </a:endParaRPr>
          </a:p>
        </p:txBody>
      </p:sp>
      <p:cxnSp>
        <p:nvCxnSpPr>
          <p:cNvPr id="29" name="Lige pilforbindelse 28"/>
          <p:cNvCxnSpPr/>
          <p:nvPr/>
        </p:nvCxnSpPr>
        <p:spPr bwMode="auto">
          <a:xfrm flipV="1">
            <a:off x="9968001" y="1508614"/>
            <a:ext cx="1144067" cy="120186"/>
          </a:xfrm>
          <a:prstGeom prst="straightConnector1">
            <a:avLst/>
          </a:prstGeom>
          <a:ln w="63500">
            <a:solidFill>
              <a:srgbClr val="FFFF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Tekstfelt 32"/>
          <p:cNvSpPr txBox="1"/>
          <p:nvPr/>
        </p:nvSpPr>
        <p:spPr>
          <a:xfrm>
            <a:off x="10989376" y="1655815"/>
            <a:ext cx="12010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 err="1" smtClean="0">
                <a:solidFill>
                  <a:srgbClr val="FFFF00"/>
                </a:solidFill>
              </a:rPr>
              <a:t>Towards</a:t>
            </a:r>
            <a:r>
              <a:rPr lang="da-DK" sz="1600" b="1" dirty="0" smtClean="0">
                <a:solidFill>
                  <a:srgbClr val="FFFF00"/>
                </a:solidFill>
              </a:rPr>
              <a:t> </a:t>
            </a:r>
            <a:r>
              <a:rPr lang="da-DK" sz="1600" b="1" dirty="0" err="1" smtClean="0">
                <a:solidFill>
                  <a:srgbClr val="FFFF00"/>
                </a:solidFill>
              </a:rPr>
              <a:t>Moscow</a:t>
            </a:r>
            <a:endParaRPr lang="da-DK" sz="1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1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connectivity</a:t>
            </a:r>
            <a:r>
              <a:rPr lang="da-DK" dirty="0" smtClean="0"/>
              <a:t> - Atlantics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5"/>
          </p:nvPr>
        </p:nvSpPr>
        <p:spPr>
          <a:xfrm>
            <a:off x="598392" y="1343552"/>
            <a:ext cx="5852580" cy="206916"/>
          </a:xfrm>
        </p:spPr>
        <p:txBody>
          <a:bodyPr/>
          <a:lstStyle/>
          <a:p>
            <a:r>
              <a:rPr lang="da-DK" b="1" dirty="0" smtClean="0"/>
              <a:t>Greenland </a:t>
            </a:r>
            <a:r>
              <a:rPr lang="da-DK" b="1" dirty="0" err="1" smtClean="0"/>
              <a:t>connect</a:t>
            </a:r>
            <a:endParaRPr lang="da-DK" b="1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Interconnection in the Nordics, RIPE Copenhagen 2016</a:t>
            </a:r>
            <a:endParaRPr lang="da-DK" dirty="0"/>
          </a:p>
        </p:txBody>
      </p:sp>
      <p:pic>
        <p:nvPicPr>
          <p:cNvPr id="7" name="Picture 2" descr="NetworkMa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1"/>
          <a:stretch/>
        </p:blipFill>
        <p:spPr bwMode="auto">
          <a:xfrm>
            <a:off x="6428238" y="1645193"/>
            <a:ext cx="5762175" cy="43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elepost.gl/sites/default/files/soekabel_685_pixe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8"/>
          <a:stretch/>
        </p:blipFill>
        <p:spPr bwMode="auto">
          <a:xfrm>
            <a:off x="0" y="1643933"/>
            <a:ext cx="6463072" cy="43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adsholder til tekst 3"/>
          <p:cNvSpPr txBox="1">
            <a:spLocks/>
          </p:cNvSpPr>
          <p:nvPr/>
        </p:nvSpPr>
        <p:spPr bwMode="auto">
          <a:xfrm>
            <a:off x="6463072" y="1367935"/>
            <a:ext cx="5312548" cy="2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68288" indent="-268288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2575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2pPr>
            <a:lvl3pPr marL="8318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3pPr>
            <a:lvl4pPr marL="1111250" indent="-27781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4pPr>
            <a:lvl5pPr marL="13843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Verdana" pitchFamily="34" charset="0"/>
              <a:buChar char="−"/>
              <a:defRPr sz="1400">
                <a:solidFill>
                  <a:schemeClr val="tx1"/>
                </a:solidFill>
                <a:latin typeface="+mn-lt"/>
              </a:defRPr>
            </a:lvl5pPr>
            <a:lvl6pPr marL="18415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6pPr>
            <a:lvl7pPr marL="22987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7pPr>
            <a:lvl8pPr marL="27559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8pPr>
            <a:lvl9pPr marL="3213100" indent="-271463" algn="l" rtl="0" eaLnBrk="1" fontAlgn="base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90000"/>
              <a:buChar char="•"/>
              <a:defRPr sz="1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b="1" kern="0" dirty="0" smtClean="0"/>
              <a:t>FARICE</a:t>
            </a:r>
            <a:endParaRPr lang="da-DK" b="1" kern="0" dirty="0"/>
          </a:p>
        </p:txBody>
      </p:sp>
    </p:spTree>
    <p:extLst>
      <p:ext uri="{BB962C8B-B14F-4D97-AF65-F5344CB8AC3E}">
        <p14:creationId xmlns:p14="http://schemas.microsoft.com/office/powerpoint/2010/main" val="38493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/>
              <a:t>M</a:t>
            </a:r>
            <a:r>
              <a:rPr lang="da-DK" dirty="0" smtClean="0"/>
              <a:t>arkets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Residential </a:t>
            </a:r>
            <a:r>
              <a:rPr lang="da-DK" dirty="0" err="1" smtClean="0"/>
              <a:t>broadband</a:t>
            </a:r>
            <a:r>
              <a:rPr lang="da-DK" dirty="0" smtClean="0"/>
              <a:t> </a:t>
            </a:r>
            <a:r>
              <a:rPr lang="da-DK" dirty="0" err="1" smtClean="0"/>
              <a:t>subscriptions</a:t>
            </a:r>
            <a:r>
              <a:rPr lang="da-DK" dirty="0" smtClean="0"/>
              <a:t> (</a:t>
            </a:r>
            <a:r>
              <a:rPr lang="da-DK" dirty="0" err="1" smtClean="0"/>
              <a:t>incl</a:t>
            </a:r>
            <a:r>
              <a:rPr lang="da-DK" dirty="0" smtClean="0"/>
              <a:t>. mobile </a:t>
            </a:r>
            <a:r>
              <a:rPr lang="da-DK" dirty="0" err="1" smtClean="0"/>
              <a:t>broadband</a:t>
            </a:r>
            <a:r>
              <a:rPr lang="da-DK" dirty="0" smtClean="0"/>
              <a:t>)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8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Interconnection in the Nordics, RIPE Copenhagen 2016</a:t>
            </a:r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79968"/>
              </p:ext>
            </p:extLst>
          </p:nvPr>
        </p:nvGraphicFramePr>
        <p:xfrm>
          <a:off x="564581" y="1137371"/>
          <a:ext cx="11058640" cy="498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305">
                  <a:extLst>
                    <a:ext uri="{9D8B030D-6E8A-4147-A177-3AD203B41FA5}">
                      <a16:colId xmlns:a16="http://schemas.microsoft.com/office/drawing/2014/main" val="304880770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85677781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782384224"/>
                    </a:ext>
                  </a:extLst>
                </a:gridCol>
                <a:gridCol w="2647695">
                  <a:extLst>
                    <a:ext uri="{9D8B030D-6E8A-4147-A177-3AD203B41FA5}">
                      <a16:colId xmlns:a16="http://schemas.microsoft.com/office/drawing/2014/main" val="2540977126"/>
                    </a:ext>
                  </a:extLst>
                </a:gridCol>
              </a:tblGrid>
              <a:tr h="598532">
                <a:tc>
                  <a:txBody>
                    <a:bodyPr/>
                    <a:lstStyle/>
                    <a:p>
                      <a:r>
                        <a:rPr lang="da-DK" dirty="0" smtClean="0"/>
                        <a:t>Denmark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Sweden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Norway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Finland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383232"/>
                  </a:ext>
                </a:extLst>
              </a:tr>
              <a:tr h="360002">
                <a:tc>
                  <a:txBody>
                    <a:bodyPr/>
                    <a:lstStyle/>
                    <a:p>
                      <a:r>
                        <a:rPr lang="da-DK" dirty="0" smtClean="0"/>
                        <a:t>Copenhagen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Stockholm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Oslo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Helsinki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407934"/>
                  </a:ext>
                </a:extLst>
              </a:tr>
              <a:tr h="360002">
                <a:tc>
                  <a:txBody>
                    <a:bodyPr/>
                    <a:lstStyle/>
                    <a:p>
                      <a:r>
                        <a:rPr lang="da-DK" dirty="0" smtClean="0"/>
                        <a:t>5,7M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9,9M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5,2M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5,5M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4774"/>
                  </a:ext>
                </a:extLst>
              </a:tr>
              <a:tr h="360002">
                <a:tc>
                  <a:txBody>
                    <a:bodyPr/>
                    <a:lstStyle/>
                    <a:p>
                      <a:r>
                        <a:rPr lang="da-DK" dirty="0" smtClean="0"/>
                        <a:t>.dk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.se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.</a:t>
                      </a:r>
                      <a:r>
                        <a:rPr lang="da-DK" dirty="0" err="1" smtClean="0"/>
                        <a:t>no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.</a:t>
                      </a:r>
                      <a:r>
                        <a:rPr lang="da-DK" dirty="0" err="1" smtClean="0"/>
                        <a:t>fi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140357"/>
                  </a:ext>
                </a:extLst>
              </a:tr>
              <a:tr h="360002">
                <a:tc>
                  <a:txBody>
                    <a:bodyPr/>
                    <a:lstStyle/>
                    <a:p>
                      <a:r>
                        <a:rPr lang="da-DK" dirty="0" smtClean="0"/>
                        <a:t>Lego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IKEA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Fjords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Lakes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85587"/>
                  </a:ext>
                </a:extLst>
              </a:tr>
              <a:tr h="360002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73435"/>
                  </a:ext>
                </a:extLst>
              </a:tr>
              <a:tr h="540004">
                <a:tc>
                  <a:txBody>
                    <a:bodyPr/>
                    <a:lstStyle/>
                    <a:p>
                      <a:r>
                        <a:rPr lang="da-DK" dirty="0" smtClean="0"/>
                        <a:t>TDC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(AS3292)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Telia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(AS3301) </a:t>
                      </a:r>
                    </a:p>
                    <a:p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(part of AS1299)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Telenor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(AS2119)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Elisa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(AS6667)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19311"/>
                  </a:ext>
                </a:extLst>
              </a:tr>
              <a:tr h="540004">
                <a:tc>
                  <a:txBody>
                    <a:bodyPr/>
                    <a:lstStyle/>
                    <a:p>
                      <a:r>
                        <a:rPr lang="da-DK" dirty="0" smtClean="0"/>
                        <a:t>Stofa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(AS39642)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Telenor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(AS2119)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GET (TDC)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(AS41164) </a:t>
                      </a:r>
                    </a:p>
                    <a:p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(part of AS3292)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Sonera</a:t>
                      </a:r>
                      <a:r>
                        <a:rPr lang="da-DK" dirty="0" smtClean="0"/>
                        <a:t>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(AS1758)</a:t>
                      </a:r>
                    </a:p>
                    <a:p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(part of AS1299)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57645"/>
                  </a:ext>
                </a:extLst>
              </a:tr>
              <a:tr h="540004">
                <a:tc>
                  <a:txBody>
                    <a:bodyPr/>
                    <a:lstStyle/>
                    <a:p>
                      <a:r>
                        <a:rPr lang="da-DK" dirty="0" smtClean="0"/>
                        <a:t>Telenor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(AS9158) 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a-DK" sz="1200" baseline="0" dirty="0" smtClean="0"/>
                        <a:t>(part of </a:t>
                      </a:r>
                      <a:r>
                        <a:rPr lang="da-DK" sz="1200" dirty="0" smtClean="0"/>
                        <a:t>AS2119)</a:t>
                      </a:r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Tele2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(AS1257)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NextGenTel</a:t>
                      </a:r>
                      <a:r>
                        <a:rPr lang="da-DK" dirty="0" smtClean="0"/>
                        <a:t>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(AS15659)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DNA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(AS16086)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560032"/>
                  </a:ext>
                </a:extLst>
              </a:tr>
              <a:tr h="540004">
                <a:tc>
                  <a:txBody>
                    <a:bodyPr/>
                    <a:lstStyle/>
                    <a:p>
                      <a:r>
                        <a:rPr lang="da-DK" dirty="0" smtClean="0"/>
                        <a:t>Telia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(AS3308) </a:t>
                      </a:r>
                    </a:p>
                    <a:p>
                      <a:pPr marL="0" algn="l" defTabSz="914400" rtl="0" eaLnBrk="1" latinLnBrk="0" hangingPunct="1"/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(part of AS1299)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(AS44034)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Altibox</a:t>
                      </a:r>
                      <a:r>
                        <a:rPr lang="da-DK" dirty="0" smtClean="0"/>
                        <a:t>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(AS29695)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Finnet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(AS47605)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27042"/>
                  </a:ext>
                </a:extLst>
              </a:tr>
              <a:tr h="360002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ComHem</a:t>
                      </a:r>
                      <a:r>
                        <a:rPr lang="da-DK" dirty="0" smtClean="0"/>
                        <a:t>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(AS39651)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645400"/>
                  </a:ext>
                </a:extLst>
              </a:tr>
            </a:tbl>
          </a:graphicData>
        </a:graphic>
      </p:graphicFrame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649" y="1200750"/>
            <a:ext cx="565292" cy="42962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329" y="1228841"/>
            <a:ext cx="688497" cy="42962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698" y="1216758"/>
            <a:ext cx="596077" cy="43394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1755" y="1200750"/>
            <a:ext cx="706616" cy="429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 descr="https://www.telenor.no/Images/telenorlogo2x_tcm52-2135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22" y="4149080"/>
            <a:ext cx="969388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telenor.no/Images/telenorlogo2x_tcm52-2135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95" y="4797152"/>
            <a:ext cx="969388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elia.se/mediaObject/telia-se/newsroom/Telia-logga/Telia_Full_R-300x127/resolutions/preview/Telia_Full_R-300x12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72" y="3456747"/>
            <a:ext cx="1292572" cy="7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telenor.no/Images/telenorlogo2x_tcm52-2135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28" y="3598243"/>
            <a:ext cx="969388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telia.se/mediaObject/telia-se/newsroom/Telia-logga/Telia_Full_R-300x127/resolutions/preview/Telia_Full_R-300x12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009" y="5101841"/>
            <a:ext cx="1292572" cy="7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D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69" y="3649353"/>
            <a:ext cx="400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D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15" y="4238597"/>
            <a:ext cx="400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TD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28" y="5772285"/>
            <a:ext cx="400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8821" y="4147705"/>
            <a:ext cx="4191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/>
              <a:t>M</a:t>
            </a:r>
            <a:r>
              <a:rPr lang="da-DK" dirty="0" smtClean="0"/>
              <a:t>arkets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Notable </a:t>
            </a:r>
            <a:r>
              <a:rPr lang="da-DK" dirty="0" err="1" smtClean="0"/>
              <a:t>aggregators</a:t>
            </a:r>
            <a:r>
              <a:rPr lang="da-DK" dirty="0" smtClean="0"/>
              <a:t> - </a:t>
            </a:r>
            <a:r>
              <a:rPr lang="da-DK" dirty="0" err="1" smtClean="0"/>
              <a:t>local</a:t>
            </a:r>
            <a:r>
              <a:rPr lang="da-DK" dirty="0" smtClean="0"/>
              <a:t> </a:t>
            </a:r>
            <a:r>
              <a:rPr lang="da-DK" dirty="0" err="1" smtClean="0"/>
              <a:t>wholesale</a:t>
            </a:r>
            <a:r>
              <a:rPr lang="da-DK" dirty="0" smtClean="0"/>
              <a:t> IP transit-</a:t>
            </a:r>
            <a:r>
              <a:rPr lang="da-DK" dirty="0" err="1" smtClean="0"/>
              <a:t>providers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559319-974E-43DE-8758-BFC4F0130C6A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Interconnection in the Nordics, RIPE Copenhagen 2016</a:t>
            </a:r>
            <a:endParaRPr lang="da-DK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713001"/>
              </p:ext>
            </p:extLst>
          </p:nvPr>
        </p:nvGraphicFramePr>
        <p:xfrm>
          <a:off x="564581" y="1095763"/>
          <a:ext cx="11058640" cy="502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0305">
                  <a:extLst>
                    <a:ext uri="{9D8B030D-6E8A-4147-A177-3AD203B41FA5}">
                      <a16:colId xmlns:a16="http://schemas.microsoft.com/office/drawing/2014/main" val="304880770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85677781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782384224"/>
                    </a:ext>
                  </a:extLst>
                </a:gridCol>
                <a:gridCol w="2647695">
                  <a:extLst>
                    <a:ext uri="{9D8B030D-6E8A-4147-A177-3AD203B41FA5}">
                      <a16:colId xmlns:a16="http://schemas.microsoft.com/office/drawing/2014/main" val="2540977126"/>
                    </a:ext>
                  </a:extLst>
                </a:gridCol>
              </a:tblGrid>
              <a:tr h="605045">
                <a:tc>
                  <a:txBody>
                    <a:bodyPr/>
                    <a:lstStyle/>
                    <a:p>
                      <a:r>
                        <a:rPr lang="da-DK" dirty="0" smtClean="0"/>
                        <a:t>Denmark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Sweden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Norway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Finland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38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Copenhagen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Stockholm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Oslo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Helsinki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407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5,7M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9,9M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5,2M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5,5M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4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.dk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.se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.</a:t>
                      </a:r>
                      <a:r>
                        <a:rPr lang="da-DK" dirty="0" err="1" smtClean="0"/>
                        <a:t>no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.</a:t>
                      </a:r>
                      <a:r>
                        <a:rPr lang="da-DK" dirty="0" err="1" smtClean="0"/>
                        <a:t>fi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140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Lego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IKEA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Fjords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Lakes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885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73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TDC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(AS3292)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Telia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(AS3301) </a:t>
                      </a:r>
                    </a:p>
                    <a:p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(part of AS1299)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Telenor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(AS2119)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Elisa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(AS6667)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719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Nianet</a:t>
                      </a:r>
                      <a:r>
                        <a:rPr lang="da-DK" dirty="0" smtClean="0"/>
                        <a:t>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(AS31027)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IP-</a:t>
                      </a:r>
                      <a:r>
                        <a:rPr lang="da-DK" dirty="0" err="1" smtClean="0"/>
                        <a:t>only</a:t>
                      </a:r>
                      <a:r>
                        <a:rPr lang="da-DK" dirty="0" smtClean="0"/>
                        <a:t>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(AS12552)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TDC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(AS3292)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Sonera</a:t>
                      </a:r>
                      <a:r>
                        <a:rPr lang="da-DK" dirty="0" smtClean="0"/>
                        <a:t>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(AS1758)</a:t>
                      </a:r>
                    </a:p>
                    <a:p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(part of AS1299)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157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GlobalConnect</a:t>
                      </a:r>
                      <a:r>
                        <a:rPr lang="da-DK" dirty="0" smtClean="0"/>
                        <a:t>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(AS9158) 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Bahnhof</a:t>
                      </a:r>
                      <a:r>
                        <a:rPr lang="da-DK" dirty="0" smtClean="0"/>
                        <a:t>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(AS8473)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Broadnet</a:t>
                      </a:r>
                      <a:r>
                        <a:rPr lang="da-DK" dirty="0" smtClean="0"/>
                        <a:t>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(AS15659)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DNA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(AS16086)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560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Telia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(AS3308) </a:t>
                      </a:r>
                    </a:p>
                    <a:p>
                      <a:pPr marL="0" algn="l" defTabSz="914400" rtl="0" eaLnBrk="1" latinLnBrk="0" hangingPunct="1"/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(part of AS1299)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TDC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(AS3292)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Finnet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(AS47605)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2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Bredband2 </a:t>
                      </a:r>
                      <a:r>
                        <a:rPr lang="da-DK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(AS29518)</a:t>
                      </a:r>
                      <a:endParaRPr lang="da-DK" sz="1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645400"/>
                  </a:ext>
                </a:extLst>
              </a:tr>
            </a:tbl>
          </a:graphicData>
        </a:graphic>
      </p:graphicFrame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178" y="1198803"/>
            <a:ext cx="565292" cy="429622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31" y="1197951"/>
            <a:ext cx="688497" cy="429622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303" y="1176954"/>
            <a:ext cx="596077" cy="433944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7236" y="1169130"/>
            <a:ext cx="706616" cy="4296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2" name="Picture 4" descr="http://www.telia.se/mediaObject/telia-se/newsroom/Telia-logga/Telia_Full_R-300x127/resolutions/preview/Telia_Full_R-300x12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72" y="3456747"/>
            <a:ext cx="1292572" cy="7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telenor.no/Images/telenorlogo2x_tcm52-2135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328" y="3598243"/>
            <a:ext cx="969388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www.telia.se/mediaObject/telia-se/newsroom/Telia-logga/Telia_Full_R-300x127/resolutions/preview/Telia_Full_R-300x12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233" y="5127013"/>
            <a:ext cx="1292572" cy="72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D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69" y="3649353"/>
            <a:ext cx="400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D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715" y="4238597"/>
            <a:ext cx="400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TD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805" y="5318920"/>
            <a:ext cx="4000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8821" y="4147705"/>
            <a:ext cx="4191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2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C_Group">
  <a:themeElements>
    <a:clrScheme name="07 Blå">
      <a:dk1>
        <a:srgbClr val="000000"/>
      </a:dk1>
      <a:lt1>
        <a:srgbClr val="FFFFFF"/>
      </a:lt1>
      <a:dk2>
        <a:srgbClr val="266BAF"/>
      </a:dk2>
      <a:lt2>
        <a:srgbClr val="A8C4DF"/>
      </a:lt2>
      <a:accent1>
        <a:srgbClr val="90979B"/>
      </a:accent1>
      <a:accent2>
        <a:srgbClr val="66ADD3"/>
      </a:accent2>
      <a:accent3>
        <a:srgbClr val="C83A3A"/>
      </a:accent3>
      <a:accent4>
        <a:srgbClr val="FBCF3E"/>
      </a:accent4>
      <a:accent5>
        <a:srgbClr val="7FA745"/>
      </a:accent5>
      <a:accent6>
        <a:srgbClr val="A25790"/>
      </a:accent6>
      <a:hlink>
        <a:srgbClr val="266BAF"/>
      </a:hlink>
      <a:folHlink>
        <a:srgbClr val="6F609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54000" rIns="72000" bIns="54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266400" indent="-266400">
          <a:buFont typeface="Arial" pitchFamily="34" charset="0"/>
          <a:buChar char="•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5" id="{8E80629A-A41D-4DD2-B389-85180E79F352}" vid="{41D5FA1C-927A-4452-AC86-D06774E6EF25}"/>
    </a:ext>
  </a:ext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DC">
  <a:themeElements>
    <a:clrScheme name="07 Blå">
      <a:dk1>
        <a:srgbClr val="000000"/>
      </a:dk1>
      <a:lt1>
        <a:srgbClr val="FFFFFF"/>
      </a:lt1>
      <a:dk2>
        <a:srgbClr val="266BAF"/>
      </a:dk2>
      <a:lt2>
        <a:srgbClr val="A8C4DF"/>
      </a:lt2>
      <a:accent1>
        <a:srgbClr val="90979B"/>
      </a:accent1>
      <a:accent2>
        <a:srgbClr val="66ADD3"/>
      </a:accent2>
      <a:accent3>
        <a:srgbClr val="C83A3A"/>
      </a:accent3>
      <a:accent4>
        <a:srgbClr val="FBCF3E"/>
      </a:accent4>
      <a:accent5>
        <a:srgbClr val="7FA745"/>
      </a:accent5>
      <a:accent6>
        <a:srgbClr val="A25790"/>
      </a:accent6>
      <a:hlink>
        <a:srgbClr val="266BAF"/>
      </a:hlink>
      <a:folHlink>
        <a:srgbClr val="6F609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54000" rIns="72000" bIns="54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266400" indent="-266400">
          <a:buFont typeface="Arial" pitchFamily="34" charset="0"/>
          <a:buChar char="•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5" id="{8E80629A-A41D-4DD2-B389-85180E79F352}" vid="{2470FBE5-5EC4-4E5B-A670-AAA87596EBA3}"/>
    </a:ext>
  </a:extLst>
</a:theme>
</file>

<file path=ppt/theme/theme3.xml><?xml version="1.0" encoding="utf-8"?>
<a:theme xmlns:a="http://schemas.openxmlformats.org/drawingml/2006/main" name="TDC_Erhverv">
  <a:themeElements>
    <a:clrScheme name="07 Blå">
      <a:dk1>
        <a:srgbClr val="000000"/>
      </a:dk1>
      <a:lt1>
        <a:srgbClr val="FFFFFF"/>
      </a:lt1>
      <a:dk2>
        <a:srgbClr val="266BAF"/>
      </a:dk2>
      <a:lt2>
        <a:srgbClr val="A8C4DF"/>
      </a:lt2>
      <a:accent1>
        <a:srgbClr val="90979B"/>
      </a:accent1>
      <a:accent2>
        <a:srgbClr val="66ADD3"/>
      </a:accent2>
      <a:accent3>
        <a:srgbClr val="C83A3A"/>
      </a:accent3>
      <a:accent4>
        <a:srgbClr val="FBCF3E"/>
      </a:accent4>
      <a:accent5>
        <a:srgbClr val="7FA745"/>
      </a:accent5>
      <a:accent6>
        <a:srgbClr val="A25790"/>
      </a:accent6>
      <a:hlink>
        <a:srgbClr val="266BAF"/>
      </a:hlink>
      <a:folHlink>
        <a:srgbClr val="6F609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54000" rIns="72000" bIns="54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266400" indent="-266400">
          <a:buFont typeface="Arial" pitchFamily="34" charset="0"/>
          <a:buChar char="•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5" id="{8E80629A-A41D-4DD2-B389-85180E79F352}" vid="{431F2199-15FF-42F2-AA63-9F9840A705B8}"/>
    </a:ext>
  </a:extLst>
</a:theme>
</file>

<file path=ppt/theme/theme4.xml><?xml version="1.0" encoding="utf-8"?>
<a:theme xmlns:a="http://schemas.openxmlformats.org/drawingml/2006/main" name="TDC_Hosting">
  <a:themeElements>
    <a:clrScheme name="07 Blå">
      <a:dk1>
        <a:srgbClr val="000000"/>
      </a:dk1>
      <a:lt1>
        <a:srgbClr val="FFFFFF"/>
      </a:lt1>
      <a:dk2>
        <a:srgbClr val="266BAF"/>
      </a:dk2>
      <a:lt2>
        <a:srgbClr val="A8C4DF"/>
      </a:lt2>
      <a:accent1>
        <a:srgbClr val="90979B"/>
      </a:accent1>
      <a:accent2>
        <a:srgbClr val="66ADD3"/>
      </a:accent2>
      <a:accent3>
        <a:srgbClr val="C83A3A"/>
      </a:accent3>
      <a:accent4>
        <a:srgbClr val="FBCF3E"/>
      </a:accent4>
      <a:accent5>
        <a:srgbClr val="7FA745"/>
      </a:accent5>
      <a:accent6>
        <a:srgbClr val="A25790"/>
      </a:accent6>
      <a:hlink>
        <a:srgbClr val="266BAF"/>
      </a:hlink>
      <a:folHlink>
        <a:srgbClr val="6F609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54000" rIns="72000" bIns="54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266400" indent="-266400">
          <a:buFont typeface="Arial" pitchFamily="34" charset="0"/>
          <a:buChar char="•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5" id="{8E80629A-A41D-4DD2-B389-85180E79F352}" vid="{1BBB2400-F9C0-4E15-B0B9-A68F8875DD35}"/>
    </a:ext>
  </a:extLst>
</a:theme>
</file>

<file path=ppt/theme/theme5.xml><?xml version="1.0" encoding="utf-8"?>
<a:theme xmlns:a="http://schemas.openxmlformats.org/drawingml/2006/main" name="TDC_Wholesale">
  <a:themeElements>
    <a:clrScheme name="TDC">
      <a:dk1>
        <a:srgbClr val="000000"/>
      </a:dk1>
      <a:lt1>
        <a:srgbClr val="FFFFFF"/>
      </a:lt1>
      <a:dk2>
        <a:srgbClr val="266BAF"/>
      </a:dk2>
      <a:lt2>
        <a:srgbClr val="A8C4DF"/>
      </a:lt2>
      <a:accent1>
        <a:srgbClr val="90979B"/>
      </a:accent1>
      <a:accent2>
        <a:srgbClr val="66ADD3"/>
      </a:accent2>
      <a:accent3>
        <a:srgbClr val="C83A3A"/>
      </a:accent3>
      <a:accent4>
        <a:srgbClr val="FBCF3E"/>
      </a:accent4>
      <a:accent5>
        <a:srgbClr val="7FA745"/>
      </a:accent5>
      <a:accent6>
        <a:srgbClr val="A25790"/>
      </a:accent6>
      <a:hlink>
        <a:srgbClr val="266BAF"/>
      </a:hlink>
      <a:folHlink>
        <a:srgbClr val="6F609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54000" rIns="72000" bIns="54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266400" indent="-266400">
          <a:buFont typeface="Arial" pitchFamily="34" charset="0"/>
          <a:buChar char="•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5" id="{8E80629A-A41D-4DD2-B389-85180E79F352}" vid="{A400F194-E61A-43ED-A5E8-484E8346C976}"/>
    </a:ext>
  </a:extLst>
</a:theme>
</file>

<file path=ppt/theme/theme6.xml><?xml version="1.0" encoding="utf-8"?>
<a:theme xmlns:a="http://schemas.openxmlformats.org/drawingml/2006/main" name="YouSee">
  <a:themeElements>
    <a:clrScheme name="YouSee">
      <a:dk1>
        <a:sysClr val="windowText" lastClr="000000"/>
      </a:dk1>
      <a:lt1>
        <a:sysClr val="window" lastClr="FFFFFF"/>
      </a:lt1>
      <a:dk2>
        <a:srgbClr val="002319"/>
      </a:dk2>
      <a:lt2>
        <a:srgbClr val="FFFFFF"/>
      </a:lt2>
      <a:accent1>
        <a:srgbClr val="56E856"/>
      </a:accent1>
      <a:accent2>
        <a:srgbClr val="2C795B"/>
      </a:accent2>
      <a:accent3>
        <a:srgbClr val="3CB84D"/>
      </a:accent3>
      <a:accent4>
        <a:srgbClr val="14503A"/>
      </a:accent4>
      <a:accent5>
        <a:srgbClr val="009960"/>
      </a:accent5>
      <a:accent6>
        <a:srgbClr val="002319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54000" rIns="72000" bIns="54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266400" indent="-266400">
          <a:buFont typeface="Arial" pitchFamily="34" charset="0"/>
          <a:buChar char="•"/>
          <a:defRPr sz="1400" dirty="0" err="1" smtClean="0"/>
        </a:defPPr>
      </a:lstStyle>
    </a:txDef>
  </a:objectDefaults>
  <a:extraClrSchemeLst>
    <a:extraClrScheme>
      <a:clrScheme name="TDC Erhverv Green 1">
        <a:dk1>
          <a:srgbClr val="000000"/>
        </a:dk1>
        <a:lt1>
          <a:srgbClr val="FFFFFF"/>
        </a:lt1>
        <a:dk2>
          <a:srgbClr val="6F6093"/>
        </a:dk2>
        <a:lt2>
          <a:srgbClr val="7FA745"/>
        </a:lt2>
        <a:accent1>
          <a:srgbClr val="90979B"/>
        </a:accent1>
        <a:accent2>
          <a:srgbClr val="66ADD3"/>
        </a:accent2>
        <a:accent3>
          <a:srgbClr val="FFFFFF"/>
        </a:accent3>
        <a:accent4>
          <a:srgbClr val="000000"/>
        </a:accent4>
        <a:accent5>
          <a:srgbClr val="C6C9CB"/>
        </a:accent5>
        <a:accent6>
          <a:srgbClr val="5C9CBF"/>
        </a:accent6>
        <a:hlink>
          <a:srgbClr val="C83A3A"/>
        </a:hlink>
        <a:folHlink>
          <a:srgbClr val="FBCF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æsentation5" id="{8E80629A-A41D-4DD2-B389-85180E79F352}" vid="{C09B964D-D6A6-4D1D-946B-87E86CF4961C}"/>
    </a:ext>
  </a:extLst>
</a:theme>
</file>

<file path=ppt/theme/theme7.xml><?xml version="1.0" encoding="utf-8"?>
<a:theme xmlns:a="http://schemas.openxmlformats.org/drawingml/2006/main" name="Fullrate">
  <a:themeElements>
    <a:clrScheme name="07 Blå">
      <a:dk1>
        <a:srgbClr val="000000"/>
      </a:dk1>
      <a:lt1>
        <a:srgbClr val="FFFFFF"/>
      </a:lt1>
      <a:dk2>
        <a:srgbClr val="266BAF"/>
      </a:dk2>
      <a:lt2>
        <a:srgbClr val="A8C4DF"/>
      </a:lt2>
      <a:accent1>
        <a:srgbClr val="90979B"/>
      </a:accent1>
      <a:accent2>
        <a:srgbClr val="66ADD3"/>
      </a:accent2>
      <a:accent3>
        <a:srgbClr val="C83A3A"/>
      </a:accent3>
      <a:accent4>
        <a:srgbClr val="FBCF3E"/>
      </a:accent4>
      <a:accent5>
        <a:srgbClr val="7FA745"/>
      </a:accent5>
      <a:accent6>
        <a:srgbClr val="A25790"/>
      </a:accent6>
      <a:hlink>
        <a:srgbClr val="266BAF"/>
      </a:hlink>
      <a:folHlink>
        <a:srgbClr val="6F609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54000" rIns="72000" bIns="54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266400" indent="-266400">
          <a:buFont typeface="Arial" pitchFamily="34" charset="0"/>
          <a:buChar char="•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5" id="{8E80629A-A41D-4DD2-B389-85180E79F352}" vid="{07207994-313C-4CB0-AFEB-FA0BED3B29B8}"/>
    </a:ext>
  </a:extLst>
</a:theme>
</file>

<file path=ppt/theme/theme8.xml><?xml version="1.0" encoding="utf-8"?>
<a:theme xmlns:a="http://schemas.openxmlformats.org/drawingml/2006/main" name="Telmore">
  <a:themeElements>
    <a:clrScheme name="TDC">
      <a:dk1>
        <a:srgbClr val="000000"/>
      </a:dk1>
      <a:lt1>
        <a:srgbClr val="FFFFFF"/>
      </a:lt1>
      <a:dk2>
        <a:srgbClr val="266BAF"/>
      </a:dk2>
      <a:lt2>
        <a:srgbClr val="A8C4DF"/>
      </a:lt2>
      <a:accent1>
        <a:srgbClr val="90979B"/>
      </a:accent1>
      <a:accent2>
        <a:srgbClr val="66ADD3"/>
      </a:accent2>
      <a:accent3>
        <a:srgbClr val="C83A3A"/>
      </a:accent3>
      <a:accent4>
        <a:srgbClr val="FBCF3E"/>
      </a:accent4>
      <a:accent5>
        <a:srgbClr val="7FA745"/>
      </a:accent5>
      <a:accent6>
        <a:srgbClr val="A25790"/>
      </a:accent6>
      <a:hlink>
        <a:srgbClr val="266BAF"/>
      </a:hlink>
      <a:folHlink>
        <a:srgbClr val="6F6093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6350" cap="flat" cmpd="sng" algn="ctr">
          <a:solidFill>
            <a:srgbClr val="5A8E1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54000" rIns="72000" bIns="540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266400" indent="-266400">
          <a:buFont typeface="Arial" pitchFamily="34" charset="0"/>
          <a:buChar char="•"/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5" id="{8E80629A-A41D-4DD2-B389-85180E79F352}" vid="{B43F6B33-B2D1-4B86-B848-A5551FF8E25D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1040</Words>
  <Application>Microsoft Office PowerPoint</Application>
  <PresentationFormat>Brugerdefineret</PresentationFormat>
  <Paragraphs>330</Paragraphs>
  <Slides>13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8</vt:i4>
      </vt:variant>
      <vt:variant>
        <vt:lpstr>Slidetitler</vt:lpstr>
      </vt:variant>
      <vt:variant>
        <vt:i4>13</vt:i4>
      </vt:variant>
    </vt:vector>
  </HeadingPairs>
  <TitlesOfParts>
    <vt:vector size="27" baseType="lpstr">
      <vt:lpstr>Arial</vt:lpstr>
      <vt:lpstr>Arial Black</vt:lpstr>
      <vt:lpstr>Calibri</vt:lpstr>
      <vt:lpstr>HelveticaNeueLT Std Med</vt:lpstr>
      <vt:lpstr>SEAS NVE Sans Book</vt:lpstr>
      <vt:lpstr>Verdana</vt:lpstr>
      <vt:lpstr>TDC_Group</vt:lpstr>
      <vt:lpstr>TDC</vt:lpstr>
      <vt:lpstr>TDC_Erhverv</vt:lpstr>
      <vt:lpstr>TDC_Hosting</vt:lpstr>
      <vt:lpstr>TDC_Wholesale</vt:lpstr>
      <vt:lpstr>YouSee</vt:lpstr>
      <vt:lpstr>Fullrate</vt:lpstr>
      <vt:lpstr>Telmore</vt:lpstr>
      <vt:lpstr>Interconnection in the Nordics</vt:lpstr>
      <vt:lpstr>The Nordics</vt:lpstr>
      <vt:lpstr>The Countries</vt:lpstr>
      <vt:lpstr>Country Overview</vt:lpstr>
      <vt:lpstr>Highlights</vt:lpstr>
      <vt:lpstr>The Connectivity in Scandinavia+Finland</vt:lpstr>
      <vt:lpstr>The connectivity - Atlantics</vt:lpstr>
      <vt:lpstr>The Markets</vt:lpstr>
      <vt:lpstr>The Markets</vt:lpstr>
      <vt:lpstr>IXPs and datacentres</vt:lpstr>
      <vt:lpstr>Local Datacentres and IXPs</vt:lpstr>
      <vt:lpstr>Local Datacentres and IXPs</vt:lpstr>
      <vt:lpstr>Local Datacentres and IXPs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2016-03-17T17:21:22Z</dcterms:created>
  <dcterms:modified xsi:type="dcterms:W3CDTF">2016-05-22T20:40:55Z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 ">
    <vt:lpwstr>www.skabelondesign.dk</vt:lpwstr>
  </property>
</Properties>
</file>