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56" r:id="rId2"/>
    <p:sldId id="313" r:id="rId3"/>
    <p:sldId id="312" r:id="rId4"/>
    <p:sldId id="314" r:id="rId5"/>
    <p:sldId id="308" r:id="rId6"/>
    <p:sldId id="257" r:id="rId7"/>
    <p:sldId id="311" r:id="rId8"/>
    <p:sldId id="315" r:id="rId9"/>
    <p:sldId id="310" r:id="rId10"/>
    <p:sldId id="294" r:id="rId11"/>
    <p:sldId id="309" r:id="rId12"/>
    <p:sldId id="306" r:id="rId13"/>
  </p:sldIdLst>
  <p:sldSz cx="9144000" cy="6858000" type="screen4x3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/>
    <p:restoredTop sz="94643"/>
  </p:normalViewPr>
  <p:slideViewPr>
    <p:cSldViewPr snapToGrid="0" snapToObjects="1">
      <p:cViewPr varScale="1">
        <p:scale>
          <a:sx n="126" d="100"/>
          <a:sy n="126" d="100"/>
        </p:scale>
        <p:origin x="1517" y="-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05563542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ro-ix-cover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ix-strip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452" y="-1361012"/>
            <a:ext cx="4191001" cy="194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 descr="euroix-strip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9053" y="6306423"/>
            <a:ext cx="4191001" cy="194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2933" y="2124323"/>
            <a:ext cx="2387601" cy="48116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660400" y="2656819"/>
            <a:ext cx="7840664" cy="2594505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indent="0" algn="r">
              <a:buSzTx/>
              <a:buFontTx/>
              <a:buNone/>
              <a:defRPr sz="5500">
                <a:solidFill>
                  <a:srgbClr val="FFFFFF"/>
                </a:solidFill>
              </a:defRPr>
            </a:lvl1pPr>
            <a:lvl2pPr marL="0" indent="457200" algn="r">
              <a:buSzTx/>
              <a:buFontTx/>
              <a:buNone/>
              <a:defRPr sz="5500">
                <a:solidFill>
                  <a:srgbClr val="FFFFFF"/>
                </a:solidFill>
              </a:defRPr>
            </a:lvl2pPr>
            <a:lvl3pPr marL="0" indent="914400" algn="r">
              <a:buSzTx/>
              <a:buFontTx/>
              <a:buNone/>
              <a:defRPr sz="5500">
                <a:solidFill>
                  <a:srgbClr val="FFFFFF"/>
                </a:solidFill>
              </a:defRPr>
            </a:lvl3pPr>
            <a:lvl4pPr marL="0" indent="1371600" algn="r">
              <a:buSzTx/>
              <a:buFontTx/>
              <a:buNone/>
              <a:defRPr sz="5500">
                <a:solidFill>
                  <a:srgbClr val="FFFFFF"/>
                </a:solidFill>
              </a:defRPr>
            </a:lvl4pPr>
            <a:lvl5pPr marL="0" indent="1828800" algn="r">
              <a:buSzTx/>
              <a:buFontTx/>
              <a:buNone/>
              <a:defRPr sz="55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uro-ix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13A6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uro-ix-end-slide"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1.png" descr="euroix-strip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452" y="-1361012"/>
            <a:ext cx="4191001" cy="1943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1.png" descr="euroix-strip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9053" y="6306423"/>
            <a:ext cx="4191001" cy="19431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660400" y="2656819"/>
            <a:ext cx="7840664" cy="2594505"/>
          </a:xfrm>
          <a:prstGeom prst="rect">
            <a:avLst/>
          </a:prstGeom>
        </p:spPr>
        <p:txBody>
          <a:bodyPr lIns="45719" tIns="45719" rIns="45719" bIns="45719" anchor="t">
            <a:noAutofit/>
          </a:bodyPr>
          <a:lstStyle>
            <a:lvl1pPr marL="0" indent="0" algn="ctr">
              <a:buSzTx/>
              <a:buFontTx/>
              <a:buNone/>
              <a:defRPr sz="55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55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55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55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55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24822"/>
            <a:ext cx="8229600" cy="1242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>
                <a:solidFill>
                  <a:srgbClr val="13A6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467453"/>
            <a:ext cx="82296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262626"/>
                </a:solidFill>
              </a:rPr>
              <a:t>Body Level Five</a:t>
            </a:r>
          </a:p>
        </p:txBody>
      </p:sp>
      <p:pic>
        <p:nvPicPr>
          <p:cNvPr id="4" name="image3.png" descr="euro-title-arrow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400" y="617852"/>
            <a:ext cx="355600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4.png"/>
          <p:cNvPicPr/>
          <p:nvPr/>
        </p:nvPicPr>
        <p:blipFill>
          <a:blip r:embed="rId6">
            <a:alphaModFix amt="50000"/>
            <a:extLst/>
          </a:blip>
          <a:stretch>
            <a:fillRect/>
          </a:stretch>
        </p:blipFill>
        <p:spPr>
          <a:xfrm>
            <a:off x="5685987" y="6289492"/>
            <a:ext cx="4191001" cy="1943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5.pdf" descr="euro-ix-logo-light-grey.eps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7200" y="6395168"/>
            <a:ext cx="982133" cy="19912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ransition spd="med"/>
  <p:txStyles>
    <p:titleStyle>
      <a:lvl1pPr indent="288000"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1pPr>
      <a:lvl2pPr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2pPr>
      <a:lvl3pPr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3pPr>
      <a:lvl4pPr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4pPr>
      <a:lvl5pPr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5pPr>
      <a:lvl6pPr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6pPr>
      <a:lvl7pPr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7pPr>
      <a:lvl8pPr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8pPr>
      <a:lvl9pPr defTabSz="457200">
        <a:defRPr sz="4000" b="1">
          <a:solidFill>
            <a:srgbClr val="13A6FF"/>
          </a:solidFill>
          <a:latin typeface="+mj-lt"/>
          <a:ea typeface="+mj-ea"/>
          <a:cs typeface="+mj-cs"/>
          <a:sym typeface="Helvetica"/>
        </a:defRPr>
      </a:lvl9pPr>
    </p:titleStyle>
    <p:bodyStyle>
      <a:lvl1pPr marL="342900" indent="-342900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1pPr>
      <a:lvl2pPr marL="720969" indent="-263769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2pPr>
      <a:lvl3pPr marL="1125415" indent="-211015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3pPr>
      <a:lvl4pPr marL="1582615" indent="-211015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4pPr>
      <a:lvl5pPr marL="2039815" indent="-211015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5pPr>
      <a:lvl6pPr marL="2560320" indent="-274320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6pPr>
      <a:lvl7pPr marL="3017520" indent="-274320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7pPr>
      <a:lvl8pPr marL="3474720" indent="-274320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8pPr>
      <a:lvl9pPr marL="3931920" indent="-274320" defTabSz="457200">
        <a:spcBef>
          <a:spcPts val="1000"/>
        </a:spcBef>
        <a:buSzPct val="100000"/>
        <a:buFont typeface="Arial"/>
        <a:buChar char="•"/>
        <a:defRPr sz="2400">
          <a:solidFill>
            <a:srgbClr val="262626"/>
          </a:solidFill>
          <a:latin typeface="+mj-lt"/>
          <a:ea typeface="+mj-ea"/>
          <a:cs typeface="+mj-cs"/>
          <a:sym typeface="Helvetica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channel/UCFyucVRAAMzxyJIsxnGwsj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uroix" TargetMode="External"/><Relationship Id="rId2" Type="http://schemas.openxmlformats.org/officeDocument/2006/relationships/hyperlink" Target="https://www.euro-ix.net/news-and-events/newslet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b.me/maineuroi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-ix.net/ixps/support-ixps/fellowship-progra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660399" y="2656819"/>
            <a:ext cx="7840665" cy="8800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800" dirty="0" smtClean="0">
                <a:solidFill>
                  <a:srgbClr val="FFFFFF"/>
                </a:solidFill>
              </a:rPr>
              <a:t>Euro-IX Update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61" name="Shape 61"/>
          <p:cNvSpPr/>
          <p:nvPr/>
        </p:nvSpPr>
        <p:spPr>
          <a:xfrm>
            <a:off x="781176" y="3658392"/>
            <a:ext cx="7719887" cy="1682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lvl="0" indent="-342900" algn="r">
              <a:spcBef>
                <a:spcPts val="400"/>
              </a:spcBef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RIPE 72 Connect WG, 2016-05-25, Copenhagen, Denmark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algn="r">
              <a:spcBef>
                <a:spcPts val="400"/>
              </a:spcBef>
            </a:pP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algn="r">
              <a:spcBef>
                <a:spcPts val="400"/>
              </a:spcBef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Arnold Nipper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algn="r">
              <a:spcBef>
                <a:spcPts val="400"/>
              </a:spcBef>
            </a:pPr>
            <a:r>
              <a:rPr lang="en-GB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a</a:t>
            </a:r>
            <a:r>
              <a:rPr lang="en-GB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rnold.nipper@de-cix.net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marL="342900" lvl="0" indent="-342900" algn="r">
              <a:spcBef>
                <a:spcPts val="400"/>
              </a:spcBef>
            </a:pPr>
            <a:r>
              <a:rPr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Twitter: @euroix</a:t>
            </a:r>
          </a:p>
        </p:txBody>
      </p:sp>
      <p:sp>
        <p:nvSpPr>
          <p:cNvPr id="62" name="Shape 62"/>
          <p:cNvSpPr/>
          <p:nvPr/>
        </p:nvSpPr>
        <p:spPr>
          <a:xfrm flipH="1">
            <a:off x="6781800" y="4212430"/>
            <a:ext cx="1630365" cy="1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13A6FF"/>
                </a:solidFill>
              </a:rPr>
              <a:t>The Internet Revealed – IXP Movie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457200" y="3820721"/>
            <a:ext cx="8229600" cy="23054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1105" indent="-421105">
              <a:lnSpc>
                <a:spcPct val="90000"/>
              </a:lnSpc>
              <a:buFontTx/>
              <a:defRPr sz="4200"/>
            </a:pPr>
            <a:r>
              <a:rPr lang="en-US" sz="2200" dirty="0"/>
              <a:t>In English, German, French, </a:t>
            </a:r>
            <a:r>
              <a:rPr lang="en-US" sz="2200" smtClean="0"/>
              <a:t>Italian, Turkish</a:t>
            </a:r>
            <a:r>
              <a:rPr lang="en-US" sz="2200" dirty="0"/>
              <a:t>, Spanish, Romanian, Portuguese, Arabic and </a:t>
            </a:r>
            <a:r>
              <a:rPr lang="en-US" sz="2200" dirty="0" smtClean="0"/>
              <a:t>Chinese</a:t>
            </a:r>
            <a:r>
              <a:rPr lang="en-US" sz="2200" dirty="0"/>
              <a:t> </a:t>
            </a:r>
            <a:r>
              <a:rPr lang="en-US" sz="2200" dirty="0" smtClean="0"/>
              <a:t>on </a:t>
            </a:r>
            <a:r>
              <a:rPr lang="en-US" sz="2200" dirty="0"/>
              <a:t>our YouTube channel</a:t>
            </a:r>
            <a:r>
              <a:rPr lang="en-US" sz="2200" dirty="0" smtClean="0"/>
              <a:t>:</a:t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u="sng" dirty="0" smtClean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  <a:hlinkClick r:id="rId2"/>
              </a:rPr>
              <a:t>youtube.com/channel/UCFyucVRAAMzxyJIsxnGwsjw</a:t>
            </a:r>
            <a:endParaRPr lang="en-US" sz="2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0" name="image2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38400" y="1214437"/>
            <a:ext cx="4089733" cy="26062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 b="1" dirty="0" smtClean="0">
                <a:solidFill>
                  <a:srgbClr val="13A6FF"/>
                </a:solidFill>
              </a:rPr>
              <a:t>Stay in touch</a:t>
            </a:r>
            <a:endParaRPr sz="4000" b="1" dirty="0">
              <a:solidFill>
                <a:srgbClr val="13A6FF"/>
              </a:solidFill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168400"/>
            <a:ext cx="8229600" cy="49577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Monthly newsletter </a:t>
            </a:r>
            <a:r>
              <a:rPr lang="en-US" sz="2200" dirty="0"/>
              <a:t>– </a:t>
            </a:r>
            <a:r>
              <a:rPr lang="en-US" sz="2200" dirty="0" smtClean="0"/>
              <a:t>subscribe </a:t>
            </a:r>
            <a:r>
              <a:rPr lang="en-US" sz="2200" dirty="0"/>
              <a:t>here:</a:t>
            </a:r>
          </a:p>
          <a:p>
            <a:pPr marL="742950" lvl="1" indent="-285750">
              <a:lnSpc>
                <a:spcPct val="120000"/>
              </a:lnSpc>
              <a:defRPr sz="4200" u="sng">
                <a:solidFill>
                  <a:srgbClr val="00A9E9"/>
                </a:solidFill>
              </a:defRPr>
            </a:pPr>
            <a:r>
              <a:rPr lang="en-US" sz="2200" dirty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hlinkClick r:id="rId2"/>
              </a:rPr>
              <a:t>euro-ix.net/news-and-events/newsletter/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Social </a:t>
            </a:r>
            <a:r>
              <a:rPr lang="en-US" sz="2200" dirty="0"/>
              <a:t>Media</a:t>
            </a:r>
          </a:p>
          <a:p>
            <a:pPr marL="742950" lvl="1" indent="-285750">
              <a:lnSpc>
                <a:spcPct val="120000"/>
              </a:lnSpc>
              <a:defRPr sz="4200"/>
            </a:pPr>
            <a:r>
              <a:rPr lang="en-US" sz="2200" dirty="0"/>
              <a:t>Twitter    </a:t>
            </a:r>
            <a:r>
              <a:rPr lang="en-US" sz="2200" dirty="0" smtClean="0"/>
              <a:t>	</a:t>
            </a:r>
            <a:r>
              <a:rPr lang="en-US" sz="2200" dirty="0" smtClean="0">
                <a:hlinkClick r:id="rId3"/>
              </a:rPr>
              <a:t>@</a:t>
            </a:r>
            <a:r>
              <a:rPr lang="en-US" sz="2200" dirty="0">
                <a:hlinkClick r:id="rId3"/>
              </a:rPr>
              <a:t>euroix</a:t>
            </a:r>
            <a:endParaRPr lang="en-US" sz="2200" dirty="0"/>
          </a:p>
          <a:p>
            <a:pPr marL="742950" lvl="1" indent="-285750">
              <a:lnSpc>
                <a:spcPct val="120000"/>
              </a:lnSpc>
              <a:defRPr sz="4200"/>
            </a:pPr>
            <a:r>
              <a:rPr lang="en-US" sz="2200" dirty="0"/>
              <a:t>Facebook    </a:t>
            </a:r>
            <a:r>
              <a:rPr lang="en-US" sz="2200" u="sng" dirty="0" smtClean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hlinkClick r:id="rId4"/>
              </a:rPr>
              <a:t>fb.me/maineuroix</a:t>
            </a:r>
            <a:endParaRPr lang="en-US" sz="2200" u="sng" dirty="0">
              <a:solidFill>
                <a:srgbClr val="13A6FF"/>
              </a:solidFill>
              <a:uFill>
                <a:solidFill>
                  <a:srgbClr val="13A6FF"/>
                </a:solidFill>
              </a:uFill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4372739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body" idx="1"/>
          </p:nvPr>
        </p:nvSpPr>
        <p:spPr>
          <a:xfrm>
            <a:off x="660399" y="2656819"/>
            <a:ext cx="7840665" cy="8800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25195">
              <a:spcBef>
                <a:spcPts val="900"/>
              </a:spcBef>
              <a:defRPr sz="511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15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246" name="Shape 246"/>
          <p:cNvSpPr/>
          <p:nvPr/>
        </p:nvSpPr>
        <p:spPr>
          <a:xfrm>
            <a:off x="660399" y="3670300"/>
            <a:ext cx="7840665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spcBef>
                <a:spcPts val="400"/>
              </a:spcBef>
            </a:pP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lvl="0" algn="ctr">
              <a:spcBef>
                <a:spcPts val="400"/>
              </a:spcBef>
            </a:pPr>
            <a:r>
              <a:rPr lang="de-DE"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secretariat</a:t>
            </a:r>
            <a:r>
              <a:rPr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at euro-ix dot </a:t>
            </a:r>
            <a:r>
              <a:rPr dirty="0" smtClean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net</a:t>
            </a:r>
            <a:endParaRPr dirty="0">
              <a:solidFill>
                <a:srgbClr val="FFFFFF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Euro-IX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An IXP Association (IXPA)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80 Affiliated IXPs</a:t>
            </a:r>
            <a:endParaRPr lang="en-US" sz="2200" dirty="0"/>
          </a:p>
          <a:p>
            <a:pPr lvl="1">
              <a:lnSpc>
                <a:spcPct val="120000"/>
              </a:lnSpc>
              <a:defRPr sz="4200"/>
            </a:pPr>
            <a:r>
              <a:rPr lang="en-US" sz="2200" dirty="0" smtClean="0"/>
              <a:t>55 </a:t>
            </a:r>
            <a:r>
              <a:rPr lang="en-US" sz="2200" dirty="0"/>
              <a:t>IXPs in the Euro-IX Region 49 Countries, operating over 100 Peering LANs</a:t>
            </a:r>
          </a:p>
          <a:p>
            <a:pPr lvl="1">
              <a:lnSpc>
                <a:spcPct val="120000"/>
              </a:lnSpc>
              <a:defRPr sz="4200"/>
            </a:pPr>
            <a:r>
              <a:rPr lang="en-US" sz="2200" dirty="0"/>
              <a:t>25 IXPs from the rest of the world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/>
              <a:t>Newest Members:</a:t>
            </a:r>
            <a:br>
              <a:rPr lang="en-US" sz="2200" dirty="0"/>
            </a:br>
            <a:r>
              <a:rPr lang="en-US" sz="2200" dirty="0"/>
              <a:t>	Dataline IX (Dataline, Russia)</a:t>
            </a:r>
            <a:br>
              <a:rPr lang="en-US" sz="2200" dirty="0"/>
            </a:br>
            <a:r>
              <a:rPr lang="en-US" sz="2200" dirty="0"/>
              <a:t>	Cas-IX (N+ONE, Morocco)</a:t>
            </a:r>
            <a:br>
              <a:rPr lang="en-US" sz="2200" dirty="0"/>
            </a:br>
            <a:r>
              <a:rPr lang="en-US" sz="2200" dirty="0"/>
              <a:t>	Espanix (Spain)</a:t>
            </a:r>
          </a:p>
        </p:txBody>
      </p:sp>
    </p:spTree>
    <p:extLst>
      <p:ext uri="{BB962C8B-B14F-4D97-AF65-F5344CB8AC3E}">
        <p14:creationId xmlns:p14="http://schemas.microsoft.com/office/powerpoint/2010/main" val="13413302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in Europe and 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5167"/>
            <a:ext cx="5880100" cy="4914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0" y="3332567"/>
            <a:ext cx="2260600" cy="28575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042236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Membership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86" y="1467454"/>
            <a:ext cx="7981627" cy="465594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580459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Euro-IX Patrons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83099"/>
          </a:xfrm>
        </p:spPr>
        <p:txBody>
          <a:bodyPr numCol="2">
            <a:normAutofit/>
          </a:bodyPr>
          <a:lstStyle/>
          <a:p>
            <a:pPr marL="337050" lvl="2" indent="0">
              <a:spcBef>
                <a:spcPts val="0"/>
              </a:spcBef>
              <a:spcAft>
                <a:spcPts val="150"/>
              </a:spcAft>
              <a:buNone/>
              <a:defRPr/>
            </a:pPr>
            <a:r>
              <a:rPr lang="en-US" sz="2200" b="1" u="sng" dirty="0" smtClean="0">
                <a:solidFill>
                  <a:srgbClr val="13A6FF"/>
                </a:solidFill>
                <a:cs typeface="Helvetica Neue"/>
              </a:rPr>
              <a:t>15 Patrons</a:t>
            </a:r>
          </a:p>
          <a:p>
            <a:pPr marL="337050" lvl="2" indent="0">
              <a:spcBef>
                <a:spcPts val="0"/>
              </a:spcBef>
              <a:spcAft>
                <a:spcPts val="150"/>
              </a:spcAft>
              <a:buNone/>
              <a:defRPr/>
            </a:pPr>
            <a:endParaRPr lang="en-US" sz="2200" dirty="0" smtClean="0">
              <a:cs typeface="Helvetica Neue"/>
            </a:endParaRP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ADVA Optical Networking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Brocade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BTI Systems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Coriant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cs typeface="Helvetica Neue"/>
              </a:rPr>
              <a:t>ECI Telecom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cs typeface="Helvetica Neue"/>
              </a:rPr>
              <a:t>Equinix Telecity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Extreme Networks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solidFill>
                  <a:schemeClr val="tx1"/>
                </a:solidFill>
                <a:cs typeface="Helvetica Neue"/>
              </a:rPr>
              <a:t>FlexOptix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endParaRPr lang="en-US" sz="2200" dirty="0" smtClean="0">
              <a:solidFill>
                <a:schemeClr val="tx1"/>
              </a:solidFill>
              <a:cs typeface="Helvetica Neue"/>
            </a:endParaRP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endParaRPr lang="en-US" sz="2200" dirty="0" smtClean="0">
              <a:solidFill>
                <a:schemeClr val="tx1"/>
              </a:solidFill>
              <a:cs typeface="Helvetica Neue"/>
            </a:endParaRP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endParaRPr lang="en-US" sz="2200" dirty="0" smtClean="0">
              <a:solidFill>
                <a:schemeClr val="tx1"/>
              </a:solidFill>
              <a:cs typeface="Helvetica Neue"/>
            </a:endParaRP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endParaRPr lang="en-US" sz="2200" dirty="0" smtClean="0">
              <a:cs typeface="Helvetica Neue"/>
            </a:endParaRP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Huawei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Interxion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Juniper Networks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MRV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Nokia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NTT AT</a:t>
            </a:r>
          </a:p>
          <a:p>
            <a:pPr marL="622800" lvl="2" indent="-285750">
              <a:spcBef>
                <a:spcPts val="0"/>
              </a:spcBef>
              <a:spcAft>
                <a:spcPts val="150"/>
              </a:spcAft>
              <a:defRPr/>
            </a:pPr>
            <a:r>
              <a:rPr lang="en-US" sz="2200" dirty="0" smtClean="0">
                <a:cs typeface="Helvetica Neue"/>
              </a:rPr>
              <a:t>Telehouse</a:t>
            </a:r>
            <a:endParaRPr lang="en-US" sz="2200" dirty="0"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9559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00" b="1" dirty="0">
                <a:solidFill>
                  <a:srgbClr val="13A6FF"/>
                </a:solidFill>
              </a:rPr>
              <a:t>What do we do</a:t>
            </a:r>
            <a:r>
              <a:rPr sz="4000" b="1" dirty="0" smtClean="0">
                <a:solidFill>
                  <a:srgbClr val="13A6FF"/>
                </a:solidFill>
              </a:rPr>
              <a:t>?</a:t>
            </a:r>
            <a:endParaRPr sz="4000" b="1" dirty="0">
              <a:solidFill>
                <a:srgbClr val="13A6FF"/>
              </a:solidFill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168400"/>
            <a:ext cx="8229600" cy="49577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262626"/>
              </a:solidFill>
            </a:endParaRP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Present two </a:t>
            </a:r>
            <a:r>
              <a:rPr lang="en-US" sz="2200" dirty="0"/>
              <a:t>fora per year 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Maintain </a:t>
            </a:r>
            <a:r>
              <a:rPr lang="en-US" sz="2200" dirty="0"/>
              <a:t>the website, database and tools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/>
              <a:t>Annual European IXP Report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/>
              <a:t>Mentor-IX programme</a:t>
            </a:r>
            <a:endParaRPr lang="en-US" sz="22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defRPr sz="4200"/>
            </a:pPr>
            <a:r>
              <a:rPr lang="en-US" sz="2200" dirty="0"/>
              <a:t>Benchmarking Club (BMC)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 b="1" dirty="0" smtClean="0">
                <a:solidFill>
                  <a:srgbClr val="13A6FF"/>
                </a:solidFill>
              </a:rPr>
              <a:t>Euro-IX 28, April 2016, Luxembourg</a:t>
            </a:r>
            <a:endParaRPr sz="4000" b="1" dirty="0">
              <a:solidFill>
                <a:srgbClr val="13A6FF"/>
              </a:solidFill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168400"/>
            <a:ext cx="8229600" cy="40631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262626"/>
              </a:solidFill>
            </a:endParaRP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120 Attendees, 59 Organisations, 42 IXP Operators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Hosted by LU-CIX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IXP Manager Workshop</a:t>
            </a:r>
            <a:endParaRPr lang="en-US" sz="2200" dirty="0"/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Technical, Commercial, Regulatory and Route Server Sessions</a:t>
            </a:r>
          </a:p>
          <a:p>
            <a:pPr lvl="1">
              <a:lnSpc>
                <a:spcPct val="120000"/>
              </a:lnSpc>
              <a:defRPr sz="4200"/>
            </a:pPr>
            <a:r>
              <a:rPr lang="en-US" sz="2200" dirty="0" smtClean="0"/>
              <a:t>BIRD and GoBGP Updates</a:t>
            </a:r>
          </a:p>
          <a:p>
            <a:pPr>
              <a:lnSpc>
                <a:spcPct val="120000"/>
              </a:lnSpc>
              <a:defRPr sz="4200"/>
            </a:pPr>
            <a:endParaRPr 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26" y="3987384"/>
            <a:ext cx="3802274" cy="21387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63" y="4726365"/>
            <a:ext cx="2209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553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 b="1" dirty="0" smtClean="0">
                <a:solidFill>
                  <a:srgbClr val="13A6FF"/>
                </a:solidFill>
              </a:rPr>
              <a:t>Euro-IX 28, Luxembourg</a:t>
            </a:r>
            <a:endParaRPr sz="4000" b="1" dirty="0">
              <a:solidFill>
                <a:srgbClr val="13A6FF"/>
              </a:solidFill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168401"/>
            <a:ext cx="4280940" cy="24762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2200" dirty="0">
              <a:solidFill>
                <a:srgbClr val="262626"/>
              </a:solidFill>
            </a:endParaRP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Visits to SES and RTL</a:t>
            </a:r>
          </a:p>
          <a:p>
            <a:pPr>
              <a:lnSpc>
                <a:spcPct val="120000"/>
              </a:lnSpc>
              <a:defRPr sz="4200"/>
            </a:pPr>
            <a:r>
              <a:rPr lang="en-US" sz="2200" dirty="0" smtClean="0"/>
              <a:t>Euro-IX 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Birthday</a:t>
            </a:r>
          </a:p>
          <a:p>
            <a:pPr>
              <a:lnSpc>
                <a:spcPct val="120000"/>
              </a:lnSpc>
              <a:defRPr sz="4200"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2925"/>
            <a:ext cx="5291068" cy="29762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619" y="2550384"/>
            <a:ext cx="4576998" cy="257456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8653171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GB" sz="4000" b="1" dirty="0" smtClean="0">
                <a:solidFill>
                  <a:srgbClr val="13A6FF"/>
                </a:solidFill>
              </a:rPr>
              <a:t>Mentor-IX and Fellowship</a:t>
            </a:r>
            <a:endParaRPr sz="4000" b="1" dirty="0">
              <a:solidFill>
                <a:srgbClr val="13A6FF"/>
              </a:solidFill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457200" y="1168400"/>
            <a:ext cx="8229600" cy="49577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 smtClean="0"/>
              <a:t>Mentor-IX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 smtClean="0"/>
              <a:t>KIXP, MOZIX, NPIX, TIX Tanzania, ZIXP</a:t>
            </a:r>
          </a:p>
          <a:p>
            <a:pPr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 smtClean="0"/>
              <a:t>Fellowship – Funding to support IXPs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 smtClean="0"/>
              <a:t>Join Euro-IX (Membership fees)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 smtClean="0"/>
              <a:t>Attend Euro-IX Fora (Travel costs)</a:t>
            </a:r>
          </a:p>
          <a:p>
            <a:pPr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 smtClean="0"/>
              <a:t>Four fellowships awarded in the last year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 smtClean="0"/>
              <a:t>BIX </a:t>
            </a:r>
            <a:r>
              <a:rPr lang="en-US" sz="2200" dirty="0"/>
              <a:t>(</a:t>
            </a:r>
            <a:r>
              <a:rPr lang="en-US" sz="2200" dirty="0" smtClean="0"/>
              <a:t>Beirut</a:t>
            </a:r>
            <a:r>
              <a:rPr lang="en-US" sz="2200" dirty="0"/>
              <a:t>), GIX (</a:t>
            </a:r>
            <a:r>
              <a:rPr lang="en-US" sz="2200" dirty="0" smtClean="0"/>
              <a:t>Ghana), UIXP </a:t>
            </a:r>
            <a:r>
              <a:rPr lang="en-US" sz="2200" dirty="0"/>
              <a:t>(</a:t>
            </a:r>
            <a:r>
              <a:rPr lang="en-US" sz="2200" dirty="0" smtClean="0"/>
              <a:t>Uganda), KINIX </a:t>
            </a:r>
            <a:r>
              <a:rPr lang="en-US" sz="2200" dirty="0"/>
              <a:t>(DRC)</a:t>
            </a:r>
          </a:p>
          <a:p>
            <a:pPr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 smtClean="0"/>
              <a:t>Further </a:t>
            </a:r>
            <a:r>
              <a:rPr lang="en-US" sz="2200" dirty="0"/>
              <a:t>information about the fellowship can be </a:t>
            </a:r>
            <a:r>
              <a:rPr lang="en-US" sz="2200" dirty="0" smtClean="0"/>
              <a:t>found at </a:t>
            </a:r>
            <a:r>
              <a:rPr lang="en-US" sz="2200" u="sng" dirty="0" smtClean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hlinkClick r:id="rId2"/>
              </a:rPr>
              <a:t>https</a:t>
            </a:r>
            <a:r>
              <a:rPr lang="en-US" sz="2200" u="sng" dirty="0">
                <a:solidFill>
                  <a:srgbClr val="13A6FF"/>
                </a:solidFill>
                <a:uFill>
                  <a:solidFill>
                    <a:srgbClr val="13A6FF"/>
                  </a:solidFill>
                </a:uFill>
                <a:hlinkClick r:id="rId2"/>
              </a:rPr>
              <a:t>://www.euro-ix.net/ixps/support-ixps/fellowship-program/</a:t>
            </a:r>
          </a:p>
          <a:p>
            <a:pPr>
              <a:lnSpc>
                <a:spcPct val="120000"/>
              </a:lnSpc>
              <a:spcBef>
                <a:spcPts val="500"/>
              </a:spcBef>
              <a:defRPr sz="4200">
                <a:solidFill>
                  <a:srgbClr val="000000"/>
                </a:solidFill>
              </a:defRPr>
            </a:pPr>
            <a:r>
              <a:rPr lang="en-US" sz="2200" dirty="0"/>
              <a:t>Thanks to INEX, ISOC, FICIX, InterLAN and DE-CIX </a:t>
            </a:r>
          </a:p>
        </p:txBody>
      </p:sp>
    </p:spTree>
    <p:extLst>
      <p:ext uri="{BB962C8B-B14F-4D97-AF65-F5344CB8AC3E}">
        <p14:creationId xmlns:p14="http://schemas.microsoft.com/office/powerpoint/2010/main" val="5035352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Helvetica Neue</vt:lpstr>
      <vt:lpstr>Default</vt:lpstr>
      <vt:lpstr>PowerPoint Presentation</vt:lpstr>
      <vt:lpstr>Euro-IX Members</vt:lpstr>
      <vt:lpstr>Members in Europe and ME</vt:lpstr>
      <vt:lpstr>Global Membership</vt:lpstr>
      <vt:lpstr>Euro-IX Patrons</vt:lpstr>
      <vt:lpstr>What do we do?</vt:lpstr>
      <vt:lpstr>Euro-IX 28, April 2016, Luxembourg</vt:lpstr>
      <vt:lpstr>Euro-IX 28, Luxembourg</vt:lpstr>
      <vt:lpstr>Mentor-IX and Fellowship</vt:lpstr>
      <vt:lpstr>The Internet Revealed – IXP Movie</vt:lpstr>
      <vt:lpstr>Stay in touch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2016-05-25T19:35:16Z</dcterms:modified>
</cp:coreProperties>
</file>