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  <p:sldMasterId id="2147483660" r:id="rId2"/>
    <p:sldMasterId id="2147483664" r:id="rId3"/>
  </p:sldMasterIdLst>
  <p:notesMasterIdLst>
    <p:notesMasterId r:id="rId19"/>
  </p:notesMasterIdLst>
  <p:handoutMasterIdLst>
    <p:handoutMasterId r:id="rId20"/>
  </p:handoutMasterIdLst>
  <p:sldIdLst>
    <p:sldId id="280" r:id="rId4"/>
    <p:sldId id="329" r:id="rId5"/>
    <p:sldId id="332" r:id="rId6"/>
    <p:sldId id="324" r:id="rId7"/>
    <p:sldId id="325" r:id="rId8"/>
    <p:sldId id="327" r:id="rId9"/>
    <p:sldId id="337" r:id="rId10"/>
    <p:sldId id="336" r:id="rId11"/>
    <p:sldId id="326" r:id="rId12"/>
    <p:sldId id="334" r:id="rId13"/>
    <p:sldId id="335" r:id="rId14"/>
    <p:sldId id="331" r:id="rId15"/>
    <p:sldId id="309" r:id="rId16"/>
    <p:sldId id="310" r:id="rId17"/>
    <p:sldId id="333" r:id="rId18"/>
  </p:sldIdLst>
  <p:sldSz cx="9906000" cy="6858000" type="A4"/>
  <p:notesSz cx="6858000" cy="9144000"/>
  <p:defaultTextStyle>
    <a:defPPr>
      <a:defRPr lang="en-US"/>
    </a:defPPr>
    <a:lvl1pPr marL="0" algn="l" defTabSz="9577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78863" algn="l" defTabSz="9577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57726" algn="l" defTabSz="9577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36590" algn="l" defTabSz="9577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15453" algn="l" defTabSz="9577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394316" algn="l" defTabSz="9577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873179" algn="l" defTabSz="9577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352043" algn="l" defTabSz="9577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830906" algn="l" defTabSz="9577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0">
          <p15:clr>
            <a:srgbClr val="A4A3A4"/>
          </p15:clr>
        </p15:guide>
        <p15:guide id="2" pos="43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6"/>
    <a:srgbClr val="19D502"/>
    <a:srgbClr val="107C01"/>
    <a:srgbClr val="CCFFCC"/>
    <a:srgbClr val="000000"/>
    <a:srgbClr val="595959"/>
    <a:srgbClr val="CB7619"/>
    <a:srgbClr val="EB5D0B"/>
    <a:srgbClr val="FFED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044" y="-96"/>
      </p:cViewPr>
      <p:guideLst>
        <p:guide orient="horz" pos="210"/>
        <p:guide pos="47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14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0ECF3-6080-49A6-8A2C-14FBA1B1C425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0A8DB-7A99-43DB-9F9A-4EAAF08C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65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55FDE-FB6A-4E2F-82F2-4990C37947B4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8E673-FE88-4B8E-AA01-437548D9B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2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7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863" algn="l" defTabSz="9577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726" algn="l" defTabSz="9577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590" algn="l" defTabSz="9577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5453" algn="l" defTabSz="9577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316" algn="l" defTabSz="9577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179" algn="l" defTabSz="9577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043" algn="l" defTabSz="9577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0906" algn="l" defTabSz="95772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577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8E673-FE88-4B8E-AA01-437548D9B6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67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8E673-FE88-4B8E-AA01-437548D9B6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69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7, 864 unique prefixes</a:t>
            </a:r>
          </a:p>
          <a:p>
            <a:r>
              <a:rPr lang="en-US" dirty="0" smtClean="0"/>
              <a:t>10% once,</a:t>
            </a:r>
            <a:r>
              <a:rPr lang="en-US" baseline="0" dirty="0" smtClean="0"/>
              <a:t> </a:t>
            </a:r>
            <a:r>
              <a:rPr lang="en-US" dirty="0" smtClean="0"/>
              <a:t>15% between two and three times.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8E673-FE88-4B8E-AA01-437548D9B6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69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8E673-FE88-4B8E-AA01-437548D9B6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79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8E673-FE88-4B8E-AA01-437548D9B6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7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8E673-FE88-4B8E-AA01-437548D9B6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79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8E673-FE88-4B8E-AA01-437548D9B6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79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8E673-FE88-4B8E-AA01-437548D9B6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69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8E673-FE88-4B8E-AA01-437548D9B6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69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22,994 </a:t>
            </a:r>
            <a:r>
              <a:rPr lang="en-US" dirty="0" err="1" smtClean="0"/>
              <a:t>blackholing</a:t>
            </a:r>
            <a:r>
              <a:rPr lang="en-US" baseline="0" dirty="0" smtClean="0"/>
              <a:t> </a:t>
            </a:r>
            <a:r>
              <a:rPr lang="en-US" dirty="0" smtClean="0"/>
              <a:t>BGP announcements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8E673-FE88-4B8E-AA01-437548D9B6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69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8E673-FE88-4B8E-AA01-437548D9B6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6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50489" y="1700808"/>
            <a:ext cx="4691726" cy="2794322"/>
          </a:xfrm>
          <a:prstGeom prst="rect">
            <a:avLst/>
          </a:prstGeom>
        </p:spPr>
        <p:txBody>
          <a:bodyPr lIns="95773" tIns="47887" rIns="95773" bIns="47887"/>
          <a:lstStyle>
            <a:lvl1pPr algn="l">
              <a:defRPr sz="21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28230" y="4868866"/>
            <a:ext cx="3977878" cy="1368449"/>
          </a:xfrm>
          <a:prstGeom prst="rect">
            <a:avLst/>
          </a:prstGeom>
        </p:spPr>
        <p:txBody>
          <a:bodyPr lIns="95773" tIns="47887" rIns="95773" bIns="47887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pic>
        <p:nvPicPr>
          <p:cNvPr id="10" name="Bild 2" descr="button-decix.ne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6" y="6190508"/>
            <a:ext cx="179546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7293262" y="6190508"/>
            <a:ext cx="2496276" cy="623045"/>
          </a:xfrm>
          <a:prstGeom prst="rect">
            <a:avLst/>
          </a:prstGeom>
        </p:spPr>
        <p:txBody>
          <a:bodyPr lIns="95773" tIns="47887" rIns="95773" bIns="47887"/>
          <a:lstStyle>
            <a:lvl1pPr marL="0" indent="0">
              <a:buNone/>
              <a:defRPr sz="29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5384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1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78863" indent="0">
              <a:buNone/>
              <a:defRPr sz="1300"/>
            </a:lvl2pPr>
            <a:lvl3pPr marL="957726" indent="0">
              <a:buNone/>
              <a:defRPr sz="1000"/>
            </a:lvl3pPr>
            <a:lvl4pPr marL="1436590" indent="0">
              <a:buNone/>
              <a:defRPr sz="1000"/>
            </a:lvl4pPr>
            <a:lvl5pPr marL="1915453" indent="0">
              <a:buNone/>
              <a:defRPr sz="1000"/>
            </a:lvl5pPr>
            <a:lvl6pPr marL="2394316" indent="0">
              <a:buNone/>
              <a:defRPr sz="1000"/>
            </a:lvl6pPr>
            <a:lvl7pPr marL="2873179" indent="0">
              <a:buNone/>
              <a:defRPr sz="1000"/>
            </a:lvl7pPr>
            <a:lvl8pPr marL="3352043" indent="0">
              <a:buNone/>
              <a:defRPr sz="1000"/>
            </a:lvl8pPr>
            <a:lvl9pPr marL="3830906" indent="0">
              <a:buNone/>
              <a:defRPr sz="10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E596-C206-484C-B124-F441F31C67F6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202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599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863" indent="0">
              <a:buNone/>
              <a:defRPr sz="2900"/>
            </a:lvl2pPr>
            <a:lvl3pPr marL="957726" indent="0">
              <a:buNone/>
              <a:defRPr sz="2500"/>
            </a:lvl3pPr>
            <a:lvl4pPr marL="1436590" indent="0">
              <a:buNone/>
              <a:defRPr sz="2100"/>
            </a:lvl4pPr>
            <a:lvl5pPr marL="1915453" indent="0">
              <a:buNone/>
              <a:defRPr sz="2100"/>
            </a:lvl5pPr>
            <a:lvl6pPr marL="2394316" indent="0">
              <a:buNone/>
              <a:defRPr sz="2100"/>
            </a:lvl6pPr>
            <a:lvl7pPr marL="2873179" indent="0">
              <a:buNone/>
              <a:defRPr sz="2100"/>
            </a:lvl7pPr>
            <a:lvl8pPr marL="3352043" indent="0">
              <a:buNone/>
              <a:defRPr sz="2100"/>
            </a:lvl8pPr>
            <a:lvl9pPr marL="3830906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478863" indent="0">
              <a:buNone/>
              <a:defRPr sz="1300"/>
            </a:lvl2pPr>
            <a:lvl3pPr marL="957726" indent="0">
              <a:buNone/>
              <a:defRPr sz="1000"/>
            </a:lvl3pPr>
            <a:lvl4pPr marL="1436590" indent="0">
              <a:buNone/>
              <a:defRPr sz="1000"/>
            </a:lvl4pPr>
            <a:lvl5pPr marL="1915453" indent="0">
              <a:buNone/>
              <a:defRPr sz="1000"/>
            </a:lvl5pPr>
            <a:lvl6pPr marL="2394316" indent="0">
              <a:buNone/>
              <a:defRPr sz="1000"/>
            </a:lvl6pPr>
            <a:lvl7pPr marL="2873179" indent="0">
              <a:buNone/>
              <a:defRPr sz="1000"/>
            </a:lvl7pPr>
            <a:lvl8pPr marL="3352043" indent="0">
              <a:buNone/>
              <a:defRPr sz="1000"/>
            </a:lvl8pPr>
            <a:lvl9pPr marL="3830906" indent="0">
              <a:buNone/>
              <a:defRPr sz="10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E596-C206-484C-B124-F441F31C67F6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6894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E596-C206-484C-B124-F441F31C67F6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4052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2"/>
            <a:ext cx="652145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E596-C206-484C-B124-F441F31C67F6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7243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DE-C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350491" y="2204865"/>
            <a:ext cx="9283031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3600" b="1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Title: </a:t>
            </a:r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a </a:t>
            </a:r>
            <a:r>
              <a:rPr lang="de-DE" dirty="0" err="1" smtClean="0"/>
              <a:t>maximum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72 </a:t>
            </a:r>
            <a:r>
              <a:rPr lang="de-DE" dirty="0" err="1" smtClean="0"/>
              <a:t>characters</a:t>
            </a:r>
            <a:r>
              <a:rPr lang="de-DE" dirty="0" smtClean="0"/>
              <a:t>,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lines</a:t>
            </a:r>
            <a:r>
              <a:rPr lang="de-DE" dirty="0" smtClean="0"/>
              <a:t>. Not </a:t>
            </a:r>
            <a:r>
              <a:rPr lang="de-DE" dirty="0" err="1" smtClean="0"/>
              <a:t>more</a:t>
            </a:r>
            <a:r>
              <a:rPr lang="de-DE" dirty="0" smtClean="0"/>
              <a:t/>
            </a:r>
            <a:br>
              <a:rPr lang="de-DE" dirty="0" smtClean="0"/>
            </a:br>
            <a:endParaRPr lang="en-US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50838" y="4940972"/>
            <a:ext cx="6395906" cy="432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8863" indent="0">
              <a:buNone/>
              <a:defRPr/>
            </a:lvl2pPr>
          </a:lstStyle>
          <a:p>
            <a:pPr lvl="0"/>
            <a:r>
              <a:rPr lang="de-DE" dirty="0" smtClean="0"/>
              <a:t>Name </a:t>
            </a:r>
          </a:p>
        </p:txBody>
      </p:sp>
      <p:sp>
        <p:nvSpPr>
          <p:cNvPr id="21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50489" y="5373217"/>
            <a:ext cx="6395906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8863" indent="0">
              <a:buNone/>
              <a:defRPr/>
            </a:lvl2pPr>
          </a:lstStyle>
          <a:p>
            <a:pPr lvl="0"/>
            <a:r>
              <a:rPr lang="de-DE" dirty="0" err="1" smtClean="0"/>
              <a:t>Jobtitle</a:t>
            </a:r>
            <a:endParaRPr lang="de-DE" dirty="0" smtClean="0"/>
          </a:p>
        </p:txBody>
      </p:sp>
      <p:pic>
        <p:nvPicPr>
          <p:cNvPr id="8" name="Bild 8" descr="decix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7" y="188916"/>
            <a:ext cx="106283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50838" y="3429373"/>
            <a:ext cx="8268758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595959"/>
                </a:solidFill>
              </a:defRPr>
            </a:lvl1pPr>
          </a:lstStyle>
          <a:p>
            <a:pPr lvl="0"/>
            <a:r>
              <a:rPr lang="de-DE" dirty="0" err="1" smtClean="0"/>
              <a:t>Subtitle</a:t>
            </a:r>
            <a:endParaRPr lang="de-DE" dirty="0" smtClean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188640"/>
            <a:ext cx="1631580" cy="90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4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6506" y="1412777"/>
            <a:ext cx="8904194" cy="4968552"/>
          </a:xfrm>
          <a:prstGeom prst="rect">
            <a:avLst/>
          </a:prstGeom>
        </p:spPr>
        <p:txBody>
          <a:bodyPr/>
          <a:lstStyle>
            <a:lvl1pPr marL="299290" indent="-299290">
              <a:lnSpc>
                <a:spcPct val="90000"/>
              </a:lnSpc>
              <a:spcBef>
                <a:spcPts val="1047"/>
              </a:spcBef>
              <a:spcAft>
                <a:spcPts val="313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8153" indent="-299290">
              <a:lnSpc>
                <a:spcPct val="90000"/>
              </a:lnSpc>
              <a:spcBef>
                <a:spcPts val="313"/>
              </a:spcBef>
              <a:spcAft>
                <a:spcPts val="628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016" indent="-299290">
              <a:lnSpc>
                <a:spcPct val="90000"/>
              </a:lnSpc>
              <a:spcBef>
                <a:spcPts val="313"/>
              </a:spcBef>
              <a:spcAft>
                <a:spcPts val="313"/>
              </a:spcAft>
              <a:buFont typeface="Arial" panose="020B0604020202020204" pitchFamily="34" charset="0"/>
              <a:buChar char="»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6163" indent="-179574">
              <a:lnSpc>
                <a:spcPct val="90000"/>
              </a:lnSpc>
              <a:spcBef>
                <a:spcPts val="313"/>
              </a:spcBef>
              <a:spcAft>
                <a:spcPts val="313"/>
              </a:spcAft>
              <a:buFont typeface="Arial" panose="020B0604020202020204" pitchFamily="34" charset="0"/>
              <a:buChar char="»"/>
              <a:defRPr sz="13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33748" indent="-239432">
              <a:buFont typeface="Arial" panose="020B0604020202020204" pitchFamily="34" charset="0"/>
              <a:buChar char="»"/>
              <a:defRPr sz="1000"/>
            </a:lvl6pPr>
            <a:lvl7pPr marL="3172470" indent="-299290">
              <a:buFont typeface="Arial" panose="020B0604020202020204" pitchFamily="34" charset="0"/>
              <a:buChar char="»"/>
              <a:defRPr sz="1000"/>
            </a:lvl7pPr>
            <a:lvl8pPr marL="3591474" indent="-239432">
              <a:buFont typeface="Arial" panose="020B0604020202020204" pitchFamily="34" charset="0"/>
              <a:buChar char="»"/>
              <a:defRPr sz="1000"/>
            </a:lvl8pPr>
            <a:lvl9pPr marL="4070337" indent="-239432">
              <a:buFont typeface="Arial" panose="020B0604020202020204" pitchFamily="34" charset="0"/>
              <a:buChar char="»"/>
              <a:defRPr sz="1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 dirty="0" smtClean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506507" y="836713"/>
            <a:ext cx="8915400" cy="5760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lang="en-US" sz="2900" b="1" kern="1200" dirty="0">
                <a:solidFill>
                  <a:srgbClr val="5959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137244" y="6448255"/>
            <a:ext cx="2311400" cy="365125"/>
          </a:xfrm>
          <a:prstGeom prst="rect">
            <a:avLst/>
          </a:prstGeom>
        </p:spPr>
        <p:txBody>
          <a:bodyPr vert="horz" lIns="95773" tIns="47887" rIns="95773" bIns="47887" rtlCol="0" anchor="ctr"/>
          <a:lstStyle>
            <a:lvl1pPr algn="r">
              <a:defRPr sz="13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5A6F1E-9665-4F07-8891-D6A933BD07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08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299" y="1412779"/>
            <a:ext cx="4376870" cy="63976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100" b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8863" indent="0">
              <a:buNone/>
              <a:defRPr sz="2100" b="1"/>
            </a:lvl2pPr>
            <a:lvl3pPr marL="957726" indent="0">
              <a:buNone/>
              <a:defRPr sz="2000" b="1"/>
            </a:lvl3pPr>
            <a:lvl4pPr marL="1436590" indent="0">
              <a:buNone/>
              <a:defRPr sz="1600" b="1"/>
            </a:lvl4pPr>
            <a:lvl5pPr marL="1915453" indent="0">
              <a:buNone/>
              <a:defRPr sz="1600" b="1"/>
            </a:lvl5pPr>
            <a:lvl6pPr marL="2394316" indent="0">
              <a:buNone/>
              <a:defRPr sz="1600" b="1"/>
            </a:lvl6pPr>
            <a:lvl7pPr marL="2873179" indent="0">
              <a:buNone/>
              <a:defRPr sz="1600" b="1"/>
            </a:lvl7pPr>
            <a:lvl8pPr marL="3352043" indent="0">
              <a:buNone/>
              <a:defRPr sz="1600" b="1"/>
            </a:lvl8pPr>
            <a:lvl9pPr marL="3830906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299" y="2052540"/>
            <a:ext cx="4376870" cy="4328791"/>
          </a:xfrm>
          <a:prstGeom prst="rect">
            <a:avLst/>
          </a:prstGeom>
        </p:spPr>
        <p:txBody>
          <a:bodyPr/>
          <a:lstStyle>
            <a:lvl1pPr marL="359147" indent="-359147" algn="l" defTabSz="957726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lang="de-DE" sz="20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8153" indent="-299290" algn="l" defTabSz="957726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lang="de-DE" sz="16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97158" indent="-239432" algn="l" defTabSz="957726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lang="de-DE" sz="16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76021" indent="-239432" algn="l" defTabSz="957726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lang="de-DE" sz="13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54885" indent="-239432" algn="l" defTabSz="9577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en-US" sz="1000" kern="1200" dirty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633748" indent="-239432">
              <a:buFont typeface="Arial" panose="020B0604020202020204" pitchFamily="34" charset="0"/>
              <a:buChar char="»"/>
              <a:defRPr sz="1000"/>
            </a:lvl6pPr>
            <a:lvl7pPr marL="3112611" indent="-239432">
              <a:buFont typeface="Arial" panose="020B0604020202020204" pitchFamily="34" charset="0"/>
              <a:buChar char="»"/>
              <a:defRPr sz="10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 dirty="0" smtClean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2" y="1412779"/>
            <a:ext cx="4378590" cy="63976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de-DE" sz="2100" b="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8863" indent="0">
              <a:buNone/>
              <a:defRPr sz="2100" b="1"/>
            </a:lvl2pPr>
            <a:lvl3pPr marL="957726" indent="0">
              <a:buNone/>
              <a:defRPr sz="2000" b="1"/>
            </a:lvl3pPr>
            <a:lvl4pPr marL="1436590" indent="0">
              <a:buNone/>
              <a:defRPr sz="1600" b="1"/>
            </a:lvl4pPr>
            <a:lvl5pPr marL="1915453" indent="0">
              <a:buNone/>
              <a:defRPr sz="1600" b="1"/>
            </a:lvl5pPr>
            <a:lvl6pPr marL="2394316" indent="0">
              <a:buNone/>
              <a:defRPr sz="1600" b="1"/>
            </a:lvl6pPr>
            <a:lvl7pPr marL="2873179" indent="0">
              <a:buNone/>
              <a:defRPr sz="1600" b="1"/>
            </a:lvl7pPr>
            <a:lvl8pPr marL="3352043" indent="0">
              <a:buNone/>
              <a:defRPr sz="1600" b="1"/>
            </a:lvl8pPr>
            <a:lvl9pPr marL="3830906" indent="0">
              <a:buNone/>
              <a:defRPr sz="1600" b="1"/>
            </a:lvl9pPr>
          </a:lstStyle>
          <a:p>
            <a:pPr marL="0" lvl="0" indent="0" algn="l" defTabSz="95772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2" y="2052540"/>
            <a:ext cx="4378590" cy="4328791"/>
          </a:xfrm>
          <a:prstGeom prst="rect">
            <a:avLst/>
          </a:prstGeom>
        </p:spPr>
        <p:txBody>
          <a:bodyPr/>
          <a:lstStyle>
            <a:lvl1pPr marL="359147" indent="-359147" algn="l" defTabSz="957726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lang="de-DE" sz="20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8153" indent="-299290" algn="l" defTabSz="957726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lang="de-DE" sz="16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97158" indent="-239432" algn="l" defTabSz="957726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lang="de-DE" sz="16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76021" indent="-239432" algn="l" defTabSz="957726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lang="de-DE" sz="13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54885" indent="-239432" algn="l" defTabSz="95772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de-DE" sz="1000" kern="1200" dirty="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506507" y="836713"/>
            <a:ext cx="8915400" cy="5760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lang="en-US" sz="2900" b="1" kern="1200" dirty="0">
                <a:solidFill>
                  <a:srgbClr val="5959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9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el 9"/>
          <p:cNvSpPr>
            <a:spLocks noGrp="1"/>
          </p:cNvSpPr>
          <p:nvPr>
            <p:ph type="title"/>
          </p:nvPr>
        </p:nvSpPr>
        <p:spPr>
          <a:xfrm>
            <a:off x="506507" y="836713"/>
            <a:ext cx="8915400" cy="5760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lang="en-US" sz="2900" b="1" kern="1200" dirty="0">
                <a:solidFill>
                  <a:srgbClr val="5959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4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937720"/>
            <a:ext cx="5943600" cy="56673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defRPr sz="21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836714"/>
            <a:ext cx="5943600" cy="4027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8863" indent="0">
              <a:buNone/>
              <a:defRPr sz="2900"/>
            </a:lvl2pPr>
            <a:lvl3pPr marL="957726" indent="0">
              <a:buNone/>
              <a:defRPr sz="2500"/>
            </a:lvl3pPr>
            <a:lvl4pPr marL="1436590" indent="0">
              <a:buNone/>
              <a:defRPr sz="2100"/>
            </a:lvl4pPr>
            <a:lvl5pPr marL="1915453" indent="0">
              <a:buNone/>
              <a:defRPr sz="2100"/>
            </a:lvl5pPr>
            <a:lvl6pPr marL="2394316" indent="0">
              <a:buNone/>
              <a:defRPr sz="2100"/>
            </a:lvl6pPr>
            <a:lvl7pPr marL="2873179" indent="0">
              <a:buNone/>
              <a:defRPr sz="2100"/>
            </a:lvl7pPr>
            <a:lvl8pPr marL="3352043" indent="0">
              <a:buNone/>
              <a:defRPr sz="2100"/>
            </a:lvl8pPr>
            <a:lvl9pPr marL="3830906" indent="0">
              <a:buNone/>
              <a:defRPr sz="2100"/>
            </a:lvl9pPr>
          </a:lstStyle>
          <a:p>
            <a:r>
              <a:rPr lang="de-D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504459"/>
            <a:ext cx="5943600" cy="80486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lang="de-DE" sz="1600" b="0" kern="1200" smtClean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8863" indent="0">
              <a:buNone/>
              <a:defRPr sz="1300"/>
            </a:lvl2pPr>
            <a:lvl3pPr marL="957726" indent="0">
              <a:buNone/>
              <a:defRPr sz="1000"/>
            </a:lvl3pPr>
            <a:lvl4pPr marL="1436590" indent="0">
              <a:buNone/>
              <a:defRPr sz="1000"/>
            </a:lvl4pPr>
            <a:lvl5pPr marL="1915453" indent="0">
              <a:buNone/>
              <a:defRPr sz="1000"/>
            </a:lvl5pPr>
            <a:lvl6pPr marL="2394316" indent="0">
              <a:buNone/>
              <a:defRPr sz="1000"/>
            </a:lvl6pPr>
            <a:lvl7pPr marL="2873179" indent="0">
              <a:buNone/>
              <a:defRPr sz="1000"/>
            </a:lvl7pPr>
            <a:lvl8pPr marL="3352043" indent="0">
              <a:buNone/>
              <a:defRPr sz="1000"/>
            </a:lvl8pPr>
            <a:lvl9pPr marL="3830906" indent="0">
              <a:buNone/>
              <a:defRPr sz="10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Bild 8" descr="decix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7" y="188916"/>
            <a:ext cx="106283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188640"/>
            <a:ext cx="1631580" cy="90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04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Handel Got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28230" y="4868866"/>
            <a:ext cx="3977878" cy="1368449"/>
          </a:xfrm>
          <a:prstGeom prst="rect">
            <a:avLst/>
          </a:prstGeom>
        </p:spPr>
        <p:txBody>
          <a:bodyPr lIns="95773" tIns="47887" rIns="95773" bIns="47887"/>
          <a:lstStyle>
            <a:lvl1pPr marL="0" indent="0" eaLnBrk="1" hangingPunct="1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de-DE" altLang="en-US" sz="1600" b="1" dirty="0" smtClean="0">
                <a:solidFill>
                  <a:srgbClr val="595959"/>
                </a:solidFill>
                <a:latin typeface="Handel Gothic Com Bold" charset="0"/>
              </a:rPr>
              <a:t>Text</a:t>
            </a:r>
            <a:endParaRPr lang="de-DE" altLang="en-US" sz="1600" b="1" dirty="0">
              <a:solidFill>
                <a:srgbClr val="595959"/>
              </a:solidFill>
              <a:latin typeface="Handel Gothic Com Bold" charset="0"/>
            </a:endParaRPr>
          </a:p>
        </p:txBody>
      </p:sp>
      <p:pic>
        <p:nvPicPr>
          <p:cNvPr id="11" name="Bild 2" descr="button-decix.ne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6" y="6190508"/>
            <a:ext cx="179546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93262" y="6190508"/>
            <a:ext cx="2496276" cy="623045"/>
          </a:xfrm>
          <a:prstGeom prst="rect">
            <a:avLst/>
          </a:prstGeom>
        </p:spPr>
        <p:txBody>
          <a:bodyPr lIns="95773" tIns="47887" rIns="95773" bIns="47887"/>
          <a:lstStyle>
            <a:lvl1pPr marL="0" indent="0">
              <a:buNone/>
              <a:defRPr sz="29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9375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2" y="2130428"/>
            <a:ext cx="8420101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4B57-B7B0-0B4F-9984-AF6DAB506C05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AF53-A831-F146-884D-92CE93B63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3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249C-C3EC-574A-AB81-24FA62F32B70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5C22-F1AE-B949-BC19-06FCE0D1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7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7" y="4406904"/>
            <a:ext cx="8420101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1" cy="1500188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8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57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5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154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3943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873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352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8309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E596-C206-484C-B124-F441F31C67F6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9295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1" y="1600203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E596-C206-484C-B124-F441F31C67F6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5019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299" y="1535113"/>
            <a:ext cx="4376870" cy="63976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63" indent="0">
              <a:buNone/>
              <a:defRPr sz="2100" b="1"/>
            </a:lvl2pPr>
            <a:lvl3pPr marL="957726" indent="0">
              <a:buNone/>
              <a:defRPr sz="2000" b="1"/>
            </a:lvl3pPr>
            <a:lvl4pPr marL="1436590" indent="0">
              <a:buNone/>
              <a:defRPr sz="1600" b="1"/>
            </a:lvl4pPr>
            <a:lvl5pPr marL="1915453" indent="0">
              <a:buNone/>
              <a:defRPr sz="1600" b="1"/>
            </a:lvl5pPr>
            <a:lvl6pPr marL="2394316" indent="0">
              <a:buNone/>
              <a:defRPr sz="1600" b="1"/>
            </a:lvl6pPr>
            <a:lvl7pPr marL="2873179" indent="0">
              <a:buNone/>
              <a:defRPr sz="1600" b="1"/>
            </a:lvl7pPr>
            <a:lvl8pPr marL="3352043" indent="0">
              <a:buNone/>
              <a:defRPr sz="1600" b="1"/>
            </a:lvl8pPr>
            <a:lvl9pPr marL="3830906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299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63" indent="0">
              <a:buNone/>
              <a:defRPr sz="2100" b="1"/>
            </a:lvl2pPr>
            <a:lvl3pPr marL="957726" indent="0">
              <a:buNone/>
              <a:defRPr sz="2000" b="1"/>
            </a:lvl3pPr>
            <a:lvl4pPr marL="1436590" indent="0">
              <a:buNone/>
              <a:defRPr sz="1600" b="1"/>
            </a:lvl4pPr>
            <a:lvl5pPr marL="1915453" indent="0">
              <a:buNone/>
              <a:defRPr sz="1600" b="1"/>
            </a:lvl5pPr>
            <a:lvl6pPr marL="2394316" indent="0">
              <a:buNone/>
              <a:defRPr sz="1600" b="1"/>
            </a:lvl6pPr>
            <a:lvl7pPr marL="2873179" indent="0">
              <a:buNone/>
              <a:defRPr sz="1600" b="1"/>
            </a:lvl7pPr>
            <a:lvl8pPr marL="3352043" indent="0">
              <a:buNone/>
              <a:defRPr sz="1600" b="1"/>
            </a:lvl8pPr>
            <a:lvl9pPr marL="3830906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E596-C206-484C-B124-F441F31C67F6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405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E596-C206-484C-B124-F441F31C67F6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014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E596-C206-484C-B124-F441F31C67F6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812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" descr="back_where-networks-me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906000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8" descr="decix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7" y="188916"/>
            <a:ext cx="106283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01" y="341130"/>
            <a:ext cx="1092121" cy="71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0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57726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47" indent="-359147" algn="l" defTabSz="9577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153" indent="-299290" algn="l" defTabSz="9577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158" indent="-239432" algn="l" defTabSz="9577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021" indent="-239432" algn="l" defTabSz="9577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885" indent="-239432" algn="l" defTabSz="957726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748" indent="-239432" algn="l" defTabSz="9577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611" indent="-239432" algn="l" defTabSz="9577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474" indent="-239432" algn="l" defTabSz="9577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337" indent="-239432" algn="l" defTabSz="9577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63" algn="l" defTabSz="957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7726" algn="l" defTabSz="957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590" algn="l" defTabSz="957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453" algn="l" defTabSz="957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316" algn="l" defTabSz="957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179" algn="l" defTabSz="957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043" algn="l" defTabSz="957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906" algn="l" defTabSz="957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" descr="back_where-networks-meet+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906000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12" descr="decix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7" y="188916"/>
            <a:ext cx="106283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01" y="341130"/>
            <a:ext cx="1092121" cy="71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1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57726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47" indent="-359147" algn="l" defTabSz="9577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153" indent="-299290" algn="l" defTabSz="9577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158" indent="-239432" algn="l" defTabSz="9577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021" indent="-239432" algn="l" defTabSz="9577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885" indent="-239432" algn="l" defTabSz="957726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748" indent="-239432" algn="l" defTabSz="9577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611" indent="-239432" algn="l" defTabSz="9577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474" indent="-239432" algn="l" defTabSz="9577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337" indent="-239432" algn="l" defTabSz="9577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63" algn="l" defTabSz="957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7726" algn="l" defTabSz="957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590" algn="l" defTabSz="957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453" algn="l" defTabSz="957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316" algn="l" defTabSz="957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179" algn="l" defTabSz="957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043" algn="l" defTabSz="957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906" algn="l" defTabSz="957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1" y="274639"/>
            <a:ext cx="8915400" cy="1143000"/>
          </a:xfrm>
          <a:prstGeom prst="rect">
            <a:avLst/>
          </a:prstGeom>
        </p:spPr>
        <p:txBody>
          <a:bodyPr vert="horz" lIns="95773" tIns="47887" rIns="95773" bIns="47887" rtlCol="0" anchor="ctr">
            <a:normAutofit/>
          </a:bodyPr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600203"/>
            <a:ext cx="8915400" cy="4525963"/>
          </a:xfrm>
          <a:prstGeom prst="rect">
            <a:avLst/>
          </a:prstGeom>
        </p:spPr>
        <p:txBody>
          <a:bodyPr vert="horz" lIns="95773" tIns="47887" rIns="95773" bIns="47887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1" y="6356354"/>
            <a:ext cx="2311400" cy="365125"/>
          </a:xfrm>
          <a:prstGeom prst="rect">
            <a:avLst/>
          </a:prstGeom>
        </p:spPr>
        <p:txBody>
          <a:bodyPr vert="horz" lIns="95773" tIns="47887" rIns="95773" bIns="4788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AE596-C206-484C-B124-F441F31C67F6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2" y="6356354"/>
            <a:ext cx="3136901" cy="365125"/>
          </a:xfrm>
          <a:prstGeom prst="rect">
            <a:avLst/>
          </a:prstGeom>
        </p:spPr>
        <p:txBody>
          <a:bodyPr vert="horz" lIns="95773" tIns="47887" rIns="95773" bIns="4788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1" y="6356354"/>
            <a:ext cx="2311400" cy="365125"/>
          </a:xfrm>
          <a:prstGeom prst="rect">
            <a:avLst/>
          </a:prstGeom>
        </p:spPr>
        <p:txBody>
          <a:bodyPr vert="horz" lIns="95773" tIns="47887" rIns="95773" bIns="4788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A6F1E-9665-4F07-8891-D6A933BD07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2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53" r:id="rId14"/>
    <p:sldLayoutId id="2147483654" r:id="rId15"/>
    <p:sldLayoutId id="2147483657" r:id="rId16"/>
  </p:sldLayoutIdLst>
  <p:hf hdr="0" ftr="0" dt="0"/>
  <p:txStyles>
    <p:titleStyle>
      <a:lvl1pPr algn="ctr" defTabSz="478863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47" indent="-359147" algn="l" defTabSz="478863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153" indent="-299290" algn="l" defTabSz="478863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158" indent="-239432" algn="l" defTabSz="478863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021" indent="-239432" algn="l" defTabSz="478863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885" indent="-239432" algn="l" defTabSz="478863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748" indent="-239432" algn="l" defTabSz="478863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611" indent="-239432" algn="l" defTabSz="478863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474" indent="-239432" algn="l" defTabSz="478863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337" indent="-239432" algn="l" defTabSz="478863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88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63" algn="l" defTabSz="4788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7726" algn="l" defTabSz="4788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590" algn="l" defTabSz="4788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453" algn="l" defTabSz="4788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316" algn="l" defTabSz="4788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179" algn="l" defTabSz="4788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043" algn="l" defTabSz="4788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906" algn="l" defTabSz="4788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latin typeface="+mj-lt"/>
              </a:rPr>
              <a:t>Blackholing</a:t>
            </a:r>
            <a:r>
              <a:rPr lang="en-US" sz="3200" dirty="0">
                <a:latin typeface="+mj-lt"/>
              </a:rPr>
              <a:t> at </a:t>
            </a:r>
            <a:r>
              <a:rPr lang="en-US" sz="3200" dirty="0" smtClean="0">
                <a:latin typeface="+mj-lt"/>
              </a:rPr>
              <a:t>IXPs</a:t>
            </a:r>
            <a:endParaRPr lang="en-US" sz="3200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 smtClean="0">
                <a:latin typeface="+mn-lt"/>
              </a:rPr>
              <a:t>¹ INET, TU Berlin</a:t>
            </a:r>
          </a:p>
          <a:p>
            <a:r>
              <a:rPr lang="en-US" sz="1800" dirty="0" smtClean="0">
                <a:latin typeface="+mn-lt"/>
              </a:rPr>
              <a:t>² R&amp;D, DE-CIX</a:t>
            </a:r>
            <a:endParaRPr lang="en-US" sz="1800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50838" y="2996952"/>
            <a:ext cx="8268758" cy="647700"/>
          </a:xfrm>
        </p:spPr>
        <p:txBody>
          <a:bodyPr>
            <a:normAutofit/>
          </a:bodyPr>
          <a:lstStyle/>
          <a:p>
            <a:r>
              <a:rPr lang="en-US" dirty="0" smtClean="0"/>
              <a:t>On </a:t>
            </a:r>
            <a:r>
              <a:rPr lang="en-US" dirty="0"/>
              <a:t>the Effectiveness of </a:t>
            </a:r>
            <a:r>
              <a:rPr lang="en-US" dirty="0" err="1"/>
              <a:t>DDoS</a:t>
            </a:r>
            <a:r>
              <a:rPr lang="en-US" dirty="0"/>
              <a:t> Mitigation in the Wild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>
                <a:latin typeface="+mn-lt"/>
              </a:rPr>
              <a:t>Christoph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Dietzel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¹ ²</a:t>
            </a:r>
            <a:r>
              <a:rPr lang="en-US" b="0" dirty="0" smtClean="0">
                <a:latin typeface="+mn-lt"/>
              </a:rPr>
              <a:t>, </a:t>
            </a:r>
            <a:r>
              <a:rPr lang="en-US" b="0" dirty="0" err="1" smtClean="0">
                <a:latin typeface="+mn-lt"/>
              </a:rPr>
              <a:t>Anja</a:t>
            </a:r>
            <a:r>
              <a:rPr lang="en-US" b="0" dirty="0" smtClean="0">
                <a:latin typeface="+mn-lt"/>
              </a:rPr>
              <a:t> </a:t>
            </a:r>
            <a:r>
              <a:rPr lang="en-US" b="0" dirty="0" err="1" smtClean="0">
                <a:latin typeface="+mn-lt"/>
              </a:rPr>
              <a:t>Feldmann</a:t>
            </a:r>
            <a:r>
              <a:rPr lang="en-US" b="0" dirty="0" smtClean="0">
                <a:latin typeface="+mn-lt"/>
              </a:rPr>
              <a:t> ¹, Thomas King ²</a:t>
            </a:r>
            <a:endParaRPr lang="en-US" b="0" dirty="0">
              <a:latin typeface="+mn-lt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56650" y="3933428"/>
            <a:ext cx="8268758" cy="647700"/>
          </a:xfrm>
          <a:prstGeom prst="rect">
            <a:avLst/>
          </a:prstGeom>
        </p:spPr>
        <p:txBody>
          <a:bodyPr vert="horz" lIns="95773" tIns="47887" rIns="95773" bIns="47887" rtlCol="0">
            <a:normAutofit/>
          </a:bodyPr>
          <a:lstStyle>
            <a:lvl1pPr marL="0" indent="0" algn="l" defTabSz="478863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78153" indent="-299290" algn="l" defTabSz="478863" rtl="0" eaLnBrk="1" latinLnBrk="0" hangingPunct="1">
              <a:spcBef>
                <a:spcPct val="20000"/>
              </a:spcBef>
              <a:buFont typeface="Arial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7158" indent="-239432" algn="l" defTabSz="478863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021" indent="-239432" algn="l" defTabSz="478863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885" indent="-239432" algn="l" defTabSz="478863" rtl="0" eaLnBrk="1" latinLnBrk="0" hangingPunct="1">
              <a:spcBef>
                <a:spcPct val="20000"/>
              </a:spcBef>
              <a:buFont typeface="Arial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3748" indent="-239432" algn="l" defTabSz="478863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611" indent="-239432" algn="l" defTabSz="478863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474" indent="-239432" algn="l" defTabSz="478863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337" indent="-239432" algn="l" defTabSz="478863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RIPE 72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1925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6509" y="1937409"/>
            <a:ext cx="3220643" cy="4443921"/>
          </a:xfrm>
        </p:spPr>
        <p:txBody>
          <a:bodyPr/>
          <a:lstStyle/>
          <a:p>
            <a:pPr marL="359147" indent="-359147">
              <a:buFont typeface="Lucida Grande"/>
              <a:buChar char="»"/>
            </a:pPr>
            <a:r>
              <a:rPr lang="en-US" sz="2100" dirty="0" smtClean="0">
                <a:latin typeface="+mn-lt"/>
                <a:cs typeface="Arial"/>
              </a:rPr>
              <a:t>Active duration per prefix (/32)</a:t>
            </a:r>
          </a:p>
          <a:p>
            <a:endParaRPr lang="en-US" sz="1300" dirty="0">
              <a:latin typeface="+mn-lt"/>
              <a:cs typeface="Arial"/>
            </a:endParaRPr>
          </a:p>
          <a:p>
            <a:pPr marL="359147" indent="-359147">
              <a:buFont typeface="Lucida Grande"/>
              <a:buChar char="»"/>
            </a:pPr>
            <a:r>
              <a:rPr lang="en-US" sz="2100" dirty="0" smtClean="0">
                <a:latin typeface="+mn-lt"/>
                <a:cs typeface="Arial"/>
              </a:rPr>
              <a:t>Majority is short-lived</a:t>
            </a:r>
            <a:br>
              <a:rPr lang="en-US" sz="2100" dirty="0" smtClean="0">
                <a:latin typeface="+mn-lt"/>
                <a:cs typeface="Arial"/>
              </a:rPr>
            </a:br>
            <a:r>
              <a:rPr lang="en-US" sz="2100" dirty="0" smtClean="0">
                <a:latin typeface="+mn-lt"/>
                <a:cs typeface="Arial"/>
              </a:rPr>
              <a:t>(~50% &lt;= 3 hours)</a:t>
            </a:r>
            <a:endParaRPr lang="en-US" sz="2100" dirty="0">
              <a:latin typeface="+mn-lt"/>
              <a:cs typeface="Arial"/>
            </a:endParaRPr>
          </a:p>
          <a:p>
            <a:endParaRPr lang="en-US" sz="1300" dirty="0">
              <a:latin typeface="+mn-lt"/>
              <a:cs typeface="Arial"/>
            </a:endParaRPr>
          </a:p>
          <a:p>
            <a:pPr marL="359147" indent="-359147">
              <a:buFont typeface="Lucida Grande"/>
              <a:buChar char="»"/>
            </a:pPr>
            <a:r>
              <a:rPr lang="en-US" sz="2100" dirty="0" smtClean="0">
                <a:latin typeface="+mn-lt"/>
                <a:cs typeface="Arial"/>
              </a:rPr>
              <a:t>Longest </a:t>
            </a:r>
            <a:r>
              <a:rPr lang="en-US" sz="2100" dirty="0">
                <a:latin typeface="+mn-lt"/>
                <a:cs typeface="Arial"/>
              </a:rPr>
              <a:t>observed announcement </a:t>
            </a:r>
            <a:r>
              <a:rPr lang="en-US" sz="2100" dirty="0" smtClean="0">
                <a:latin typeface="+mn-lt"/>
                <a:cs typeface="Arial"/>
              </a:rPr>
              <a:t>76.31 days</a:t>
            </a:r>
          </a:p>
          <a:p>
            <a:pPr marL="359147" indent="-359147">
              <a:buFont typeface="Lucida Grande"/>
              <a:buChar char="»"/>
            </a:pPr>
            <a:endParaRPr lang="en-US" sz="2100" dirty="0">
              <a:latin typeface="+mn-lt"/>
              <a:cs typeface="Arial"/>
            </a:endParaRPr>
          </a:p>
          <a:p>
            <a:pPr marL="359147" indent="-359147">
              <a:buFont typeface="Lucida Grande"/>
              <a:buChar char="»"/>
            </a:pPr>
            <a:endParaRPr lang="en-US" sz="2100" dirty="0">
              <a:latin typeface="+mn-lt"/>
              <a:cs typeface="Arial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507" y="404664"/>
            <a:ext cx="8915400" cy="576064"/>
          </a:xfrm>
        </p:spPr>
        <p:txBody>
          <a:bodyPr/>
          <a:lstStyle/>
          <a:p>
            <a:r>
              <a:rPr lang="en-US" dirty="0" err="1" smtClean="0">
                <a:latin typeface="+mj-lt"/>
              </a:rPr>
              <a:t>Blackholing</a:t>
            </a:r>
            <a:r>
              <a:rPr lang="en-US" dirty="0" smtClean="0">
                <a:latin typeface="+mj-lt"/>
              </a:rPr>
              <a:t> Usage Analysis – Active Duration</a:t>
            </a:r>
            <a:endParaRPr lang="en-GB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3087" y="2276872"/>
            <a:ext cx="990600" cy="914400"/>
          </a:xfrm>
          <a:prstGeom prst="rect">
            <a:avLst/>
          </a:prstGeom>
        </p:spPr>
        <p:txBody>
          <a:bodyPr wrap="none" lIns="95773" tIns="47887" rIns="95773" bIns="47887" rtlCol="0">
            <a:noAutofit/>
          </a:bodyPr>
          <a:lstStyle/>
          <a:p>
            <a:endParaRPr lang="de-DE" sz="160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37244" y="6448255"/>
            <a:ext cx="2311400" cy="365125"/>
          </a:xfrm>
        </p:spPr>
        <p:txBody>
          <a:bodyPr/>
          <a:lstStyle/>
          <a:p>
            <a:fld id="{315A6F1E-9665-4F07-8891-D6A933BD074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924" y="980728"/>
            <a:ext cx="5473572" cy="54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7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6509" y="1937409"/>
            <a:ext cx="3220643" cy="4443921"/>
          </a:xfrm>
        </p:spPr>
        <p:txBody>
          <a:bodyPr/>
          <a:lstStyle/>
          <a:p>
            <a:pPr marL="0" indent="0">
              <a:buNone/>
            </a:pPr>
            <a:endParaRPr lang="en-US" sz="1300" dirty="0">
              <a:latin typeface="+mn-lt"/>
              <a:cs typeface="Arial"/>
            </a:endParaRPr>
          </a:p>
          <a:p>
            <a:pPr marL="359147" indent="-359147">
              <a:buFont typeface="Lucida Grande"/>
              <a:buChar char="»"/>
            </a:pPr>
            <a:r>
              <a:rPr lang="en-US" sz="2100" dirty="0" smtClean="0">
                <a:latin typeface="+mn-lt"/>
                <a:cs typeface="Arial"/>
              </a:rPr>
              <a:t>Majority is short-lived</a:t>
            </a:r>
            <a:endParaRPr lang="en-US" sz="2100" dirty="0">
              <a:latin typeface="+mn-lt"/>
              <a:cs typeface="Arial"/>
            </a:endParaRPr>
          </a:p>
          <a:p>
            <a:endParaRPr lang="en-US" sz="1300" dirty="0">
              <a:latin typeface="+mn-lt"/>
              <a:cs typeface="Arial"/>
            </a:endParaRPr>
          </a:p>
          <a:p>
            <a:pPr marL="359147" indent="-359147">
              <a:buFont typeface="Lucida Grande"/>
              <a:buChar char="»"/>
            </a:pPr>
            <a:r>
              <a:rPr lang="en-US" sz="2100" dirty="0" smtClean="0">
                <a:latin typeface="+mn-lt"/>
                <a:cs typeface="Arial"/>
              </a:rPr>
              <a:t>Also very long living announcements</a:t>
            </a:r>
          </a:p>
          <a:p>
            <a:pPr marL="359147" indent="-359147">
              <a:buFont typeface="Lucida Grande"/>
              <a:buChar char="»"/>
            </a:pPr>
            <a:endParaRPr lang="en-US" sz="2100" dirty="0" smtClean="0">
              <a:latin typeface="+mn-lt"/>
              <a:cs typeface="Arial"/>
            </a:endParaRPr>
          </a:p>
          <a:p>
            <a:pPr marL="359147" indent="-359147">
              <a:buFont typeface="Lucida Grande"/>
              <a:buChar char="»"/>
            </a:pPr>
            <a:r>
              <a:rPr lang="en-US" sz="2100" b="1" dirty="0" smtClean="0">
                <a:latin typeface="+mn-lt"/>
                <a:cs typeface="Arial"/>
              </a:rPr>
              <a:t>Could be the same prefix?!</a:t>
            </a:r>
          </a:p>
          <a:p>
            <a:pPr marL="359147" indent="-359147">
              <a:buFont typeface="Lucida Grande"/>
              <a:buChar char="»"/>
            </a:pPr>
            <a:endParaRPr lang="en-US" sz="2100" dirty="0">
              <a:latin typeface="+mn-lt"/>
              <a:cs typeface="Arial"/>
            </a:endParaRPr>
          </a:p>
          <a:p>
            <a:pPr marL="359147" indent="-359147">
              <a:buFont typeface="Lucida Grande"/>
              <a:buChar char="»"/>
            </a:pPr>
            <a:endParaRPr lang="en-US" sz="2100" dirty="0">
              <a:latin typeface="+mn-lt"/>
              <a:cs typeface="Arial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507" y="404664"/>
            <a:ext cx="8915400" cy="576064"/>
          </a:xfrm>
        </p:spPr>
        <p:txBody>
          <a:bodyPr/>
          <a:lstStyle/>
          <a:p>
            <a:r>
              <a:rPr lang="en-US" dirty="0" err="1" smtClean="0">
                <a:latin typeface="+mj-lt"/>
              </a:rPr>
              <a:t>Blackholing</a:t>
            </a:r>
            <a:r>
              <a:rPr lang="en-US" dirty="0" smtClean="0">
                <a:latin typeface="+mj-lt"/>
              </a:rPr>
              <a:t> Usage Analysis – Active Duration</a:t>
            </a:r>
            <a:endParaRPr lang="en-GB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3087" y="2276872"/>
            <a:ext cx="990600" cy="914400"/>
          </a:xfrm>
          <a:prstGeom prst="rect">
            <a:avLst/>
          </a:prstGeom>
        </p:spPr>
        <p:txBody>
          <a:bodyPr wrap="none" lIns="95773" tIns="47887" rIns="95773" bIns="47887" rtlCol="0">
            <a:noAutofit/>
          </a:bodyPr>
          <a:lstStyle/>
          <a:p>
            <a:endParaRPr lang="de-DE" sz="160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37244" y="6448255"/>
            <a:ext cx="2311400" cy="365125"/>
          </a:xfrm>
        </p:spPr>
        <p:txBody>
          <a:bodyPr/>
          <a:lstStyle/>
          <a:p>
            <a:fld id="{315A6F1E-9665-4F07-8891-D6A933BD074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924" y="980728"/>
            <a:ext cx="5473572" cy="54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690" y="958692"/>
            <a:ext cx="5517994" cy="552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4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923" y="819309"/>
            <a:ext cx="5934605" cy="592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6509" y="1937409"/>
            <a:ext cx="3220643" cy="4443921"/>
          </a:xfrm>
        </p:spPr>
        <p:txBody>
          <a:bodyPr/>
          <a:lstStyle/>
          <a:p>
            <a:pPr marL="359147" indent="-359147">
              <a:buFont typeface="Lucida Grande"/>
              <a:buChar char="»"/>
            </a:pPr>
            <a:r>
              <a:rPr lang="en-US" sz="2100" dirty="0" smtClean="0">
                <a:latin typeface="+mn-lt"/>
                <a:cs typeface="Arial"/>
              </a:rPr>
              <a:t>7,864 unique prefixes</a:t>
            </a:r>
          </a:p>
          <a:p>
            <a:endParaRPr lang="en-US" sz="1300" dirty="0">
              <a:latin typeface="+mn-lt"/>
              <a:cs typeface="Arial"/>
            </a:endParaRPr>
          </a:p>
          <a:p>
            <a:pPr marL="359147" indent="-359147">
              <a:buFont typeface="Lucida Grande"/>
              <a:buChar char="»"/>
            </a:pPr>
            <a:r>
              <a:rPr lang="en-US" sz="2100" dirty="0" smtClean="0">
                <a:latin typeface="+mn-lt"/>
                <a:cs typeface="Arial"/>
              </a:rPr>
              <a:t>Most prefixes announced once (10%), or between two and three times (15%)</a:t>
            </a:r>
            <a:endParaRPr lang="en-US" sz="2100" dirty="0">
              <a:latin typeface="+mn-lt"/>
              <a:cs typeface="Arial"/>
            </a:endParaRPr>
          </a:p>
          <a:p>
            <a:endParaRPr lang="en-US" sz="1300" dirty="0">
              <a:latin typeface="+mn-lt"/>
              <a:cs typeface="Arial"/>
            </a:endParaRPr>
          </a:p>
          <a:p>
            <a:pPr marL="359147" indent="-359147">
              <a:buFont typeface="Lucida Grande"/>
              <a:buChar char="»"/>
            </a:pPr>
            <a:r>
              <a:rPr lang="en-US" sz="2100" dirty="0" smtClean="0">
                <a:latin typeface="+mn-lt"/>
                <a:cs typeface="Arial"/>
              </a:rPr>
              <a:t>Outliers spread </a:t>
            </a:r>
            <a:r>
              <a:rPr lang="en-US" sz="2100" dirty="0">
                <a:latin typeface="+mn-lt"/>
                <a:cs typeface="Arial"/>
              </a:rPr>
              <a:t>from 10 to </a:t>
            </a:r>
            <a:r>
              <a:rPr lang="en-US" sz="2100" dirty="0" smtClean="0">
                <a:latin typeface="+mn-lt"/>
                <a:cs typeface="Arial"/>
              </a:rPr>
              <a:t>100, max 623</a:t>
            </a:r>
          </a:p>
          <a:p>
            <a:pPr marL="359147" indent="-359147">
              <a:buFont typeface="Lucida Grande"/>
              <a:buChar char="»"/>
            </a:pPr>
            <a:endParaRPr lang="en-US" sz="2100" dirty="0">
              <a:latin typeface="+mn-lt"/>
              <a:cs typeface="Arial"/>
            </a:endParaRPr>
          </a:p>
          <a:p>
            <a:pPr marL="359147" indent="-359147">
              <a:buFont typeface="Lucida Grande"/>
              <a:buChar char="»"/>
            </a:pPr>
            <a:endParaRPr lang="en-US" sz="2100" dirty="0" smtClean="0">
              <a:latin typeface="+mn-lt"/>
              <a:cs typeface="Arial"/>
            </a:endParaRPr>
          </a:p>
          <a:p>
            <a:pPr marL="359147" indent="-359147">
              <a:buFont typeface="Lucida Grande"/>
              <a:buChar char="»"/>
            </a:pPr>
            <a:endParaRPr lang="en-US" sz="2100" dirty="0">
              <a:latin typeface="+mn-lt"/>
              <a:cs typeface="Arial"/>
            </a:endParaRPr>
          </a:p>
          <a:p>
            <a:pPr marL="359147" indent="-359147">
              <a:buFont typeface="Lucida Grande"/>
              <a:buChar char="»"/>
            </a:pPr>
            <a:endParaRPr lang="en-US" sz="2100" dirty="0">
              <a:latin typeface="+mn-lt"/>
              <a:cs typeface="Arial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507" y="404664"/>
            <a:ext cx="8915400" cy="576064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+mj-lt"/>
              </a:rPr>
              <a:t>Blackholing</a:t>
            </a:r>
            <a:r>
              <a:rPr lang="en-US" dirty="0" smtClean="0">
                <a:latin typeface="+mj-lt"/>
              </a:rPr>
              <a:t> Usage Analysis – Re-Announcements per Prefix</a:t>
            </a:r>
            <a:endParaRPr lang="en-GB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3087" y="2276872"/>
            <a:ext cx="990600" cy="914400"/>
          </a:xfrm>
          <a:prstGeom prst="rect">
            <a:avLst/>
          </a:prstGeom>
        </p:spPr>
        <p:txBody>
          <a:bodyPr wrap="none" lIns="95773" tIns="47887" rIns="95773" bIns="47887" rtlCol="0">
            <a:noAutofit/>
          </a:bodyPr>
          <a:lstStyle/>
          <a:p>
            <a:endParaRPr lang="de-DE" sz="160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37244" y="6448255"/>
            <a:ext cx="2311400" cy="365125"/>
          </a:xfrm>
        </p:spPr>
        <p:txBody>
          <a:bodyPr/>
          <a:lstStyle/>
          <a:p>
            <a:fld id="{315A6F1E-9665-4F07-8891-D6A933BD07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46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507" y="476672"/>
            <a:ext cx="8915400" cy="57606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Case Study - Impact </a:t>
            </a:r>
            <a:r>
              <a:rPr lang="en-US" dirty="0">
                <a:latin typeface="+mj-lt"/>
              </a:rPr>
              <a:t>on </a:t>
            </a:r>
            <a:r>
              <a:rPr lang="en-US" dirty="0" smtClean="0">
                <a:latin typeface="+mj-lt"/>
              </a:rPr>
              <a:t>Traffic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7056" y="1552821"/>
            <a:ext cx="3912435" cy="3482251"/>
          </a:xfrm>
          <a:prstGeom prst="rect">
            <a:avLst/>
          </a:prstGeom>
          <a:noFill/>
        </p:spPr>
        <p:txBody>
          <a:bodyPr wrap="square" lIns="95773" tIns="47887" rIns="95773" bIns="47887" rtlCol="0">
            <a:spAutoFit/>
          </a:bodyPr>
          <a:lstStyle/>
          <a:p>
            <a:pPr marL="359147" indent="-359147">
              <a:buFont typeface="Lucida Grande"/>
              <a:buChar char="»"/>
            </a:pPr>
            <a:r>
              <a:rPr lang="en-US" sz="2500" dirty="0" smtClean="0">
                <a:solidFill>
                  <a:srgbClr val="595959"/>
                </a:solidFill>
              </a:rPr>
              <a:t>Traffic for one /32</a:t>
            </a:r>
          </a:p>
          <a:p>
            <a:pPr marL="359147" indent="-359147">
              <a:buFont typeface="Lucida Grande"/>
              <a:buChar char="»"/>
            </a:pPr>
            <a:endParaRPr lang="en-US" sz="2500" dirty="0">
              <a:solidFill>
                <a:srgbClr val="595959"/>
              </a:solidFill>
            </a:endParaRPr>
          </a:p>
          <a:p>
            <a:pPr marL="359147" indent="-359147">
              <a:buFont typeface="Lucida Grande"/>
              <a:buChar char="»"/>
            </a:pPr>
            <a:r>
              <a:rPr lang="en-US" sz="2500" dirty="0">
                <a:solidFill>
                  <a:srgbClr val="595959"/>
                </a:solidFill>
              </a:rPr>
              <a:t>T</a:t>
            </a:r>
            <a:r>
              <a:rPr lang="en-US" sz="2500" dirty="0" smtClean="0">
                <a:solidFill>
                  <a:srgbClr val="595959"/>
                </a:solidFill>
              </a:rPr>
              <a:t>raffic rises up to 17.6 </a:t>
            </a:r>
            <a:r>
              <a:rPr lang="en-US" sz="2500" dirty="0" err="1" smtClean="0">
                <a:solidFill>
                  <a:srgbClr val="595959"/>
                </a:solidFill>
              </a:rPr>
              <a:t>Gbit</a:t>
            </a:r>
            <a:r>
              <a:rPr lang="en-US" sz="2500" dirty="0" smtClean="0">
                <a:solidFill>
                  <a:srgbClr val="595959"/>
                </a:solidFill>
              </a:rPr>
              <a:t>/s</a:t>
            </a:r>
            <a:endParaRPr lang="en-US" sz="2500" dirty="0">
              <a:solidFill>
                <a:srgbClr val="595959"/>
              </a:solidFill>
            </a:endParaRPr>
          </a:p>
          <a:p>
            <a:pPr marL="359147" indent="-359147">
              <a:buFont typeface="Lucida Grande"/>
              <a:buChar char="»"/>
            </a:pPr>
            <a:endParaRPr lang="en-US" sz="2500" dirty="0">
              <a:solidFill>
                <a:srgbClr val="595959"/>
              </a:solidFill>
            </a:endParaRPr>
          </a:p>
          <a:p>
            <a:pPr marL="359147" indent="-359147">
              <a:buFont typeface="Lucida Grande"/>
              <a:buChar char="»"/>
            </a:pPr>
            <a:r>
              <a:rPr lang="en-US" sz="2500" dirty="0" smtClean="0">
                <a:solidFill>
                  <a:srgbClr val="595959"/>
                </a:solidFill>
              </a:rPr>
              <a:t>Traffic is reduced by one third</a:t>
            </a:r>
          </a:p>
          <a:p>
            <a:pPr marL="359147" indent="-359147">
              <a:buFont typeface="Lucida Grande"/>
              <a:buChar char="»"/>
            </a:pPr>
            <a:endParaRPr lang="en-US" sz="2500" dirty="0">
              <a:solidFill>
                <a:srgbClr val="595959"/>
              </a:solidFill>
            </a:endParaRPr>
          </a:p>
          <a:p>
            <a:pPr marL="359147" indent="-359147">
              <a:buFont typeface="Lucida Grande"/>
              <a:buChar char="»"/>
            </a:pPr>
            <a:endParaRPr lang="en-US" dirty="0" smtClean="0">
              <a:solidFill>
                <a:srgbClr val="595959"/>
              </a:solidFill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37244" y="6448255"/>
            <a:ext cx="2311400" cy="365125"/>
          </a:xfrm>
        </p:spPr>
        <p:txBody>
          <a:bodyPr/>
          <a:lstStyle/>
          <a:p>
            <a:fld id="{315A6F1E-9665-4F07-8891-D6A933BD074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2" y="1152128"/>
            <a:ext cx="5319914" cy="50851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7658"/>
            <a:ext cx="5588546" cy="561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36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507" y="476672"/>
            <a:ext cx="8915400" cy="576064"/>
          </a:xfrm>
        </p:spPr>
        <p:txBody>
          <a:bodyPr/>
          <a:lstStyle/>
          <a:p>
            <a:pPr lvl="0"/>
            <a:r>
              <a:rPr lang="en-US" dirty="0" smtClean="0">
                <a:latin typeface="+mj-lt"/>
              </a:rPr>
              <a:t>Summary</a:t>
            </a:r>
            <a:endParaRPr lang="en-US" dirty="0">
              <a:latin typeface="+mj-lt"/>
            </a:endParaRPr>
          </a:p>
        </p:txBody>
      </p:sp>
      <p:sp>
        <p:nvSpPr>
          <p:cNvPr id="23" name="Content Placeholder 4"/>
          <p:cNvSpPr>
            <a:spLocks noGrp="1"/>
          </p:cNvSpPr>
          <p:nvPr>
            <p:ph sz="half" idx="1"/>
          </p:nvPr>
        </p:nvSpPr>
        <p:spPr>
          <a:xfrm>
            <a:off x="506509" y="1937409"/>
            <a:ext cx="8838979" cy="444392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n-lt"/>
              </a:rPr>
              <a:t>23,000 announced </a:t>
            </a:r>
            <a:r>
              <a:rPr lang="en-US" dirty="0" err="1" smtClean="0">
                <a:latin typeface="+mn-lt"/>
              </a:rPr>
              <a:t>blackholes</a:t>
            </a:r>
            <a:r>
              <a:rPr lang="en-US" dirty="0" smtClean="0">
                <a:latin typeface="+mn-lt"/>
              </a:rPr>
              <a:t> (over a three month period)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Stable number of 1200 active </a:t>
            </a:r>
            <a:r>
              <a:rPr lang="en-US" dirty="0" err="1">
                <a:latin typeface="+mn-lt"/>
              </a:rPr>
              <a:t>blackholes</a:t>
            </a:r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Observed least specific was a /18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Very diverse announcement patterns (frequency, duration, …)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Succeeds in mitigating large </a:t>
            </a:r>
            <a:r>
              <a:rPr lang="en-US" dirty="0" err="1" smtClean="0">
                <a:latin typeface="+mn-lt"/>
              </a:rPr>
              <a:t>DDoS</a:t>
            </a:r>
            <a:r>
              <a:rPr lang="en-US" dirty="0" smtClean="0">
                <a:latin typeface="+mn-lt"/>
              </a:rPr>
              <a:t> attacks</a:t>
            </a:r>
          </a:p>
          <a:p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i="1" dirty="0">
                <a:latin typeface="+mn-lt"/>
              </a:rPr>
              <a:t>Full paper at http://</a:t>
            </a:r>
            <a:r>
              <a:rPr lang="en-US" i="1" dirty="0" smtClean="0">
                <a:latin typeface="+mn-lt"/>
              </a:rPr>
              <a:t>www.net.t-labs.tu-berlin.de/papers/DFK-BIXPO-16.pdf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0512" y="6368978"/>
            <a:ext cx="7416824" cy="372390"/>
          </a:xfrm>
          <a:prstGeom prst="rect">
            <a:avLst/>
          </a:prstGeom>
        </p:spPr>
        <p:txBody>
          <a:bodyPr vert="horz" lIns="95773" tIns="47887" rIns="95773" bIns="47887" rtlCol="0">
            <a:noAutofit/>
          </a:bodyPr>
          <a:lstStyle>
            <a:lvl1pPr marL="299290" indent="-299290" algn="l" defTabSz="478863" rtl="0" eaLnBrk="1" latinLnBrk="0" hangingPunct="1">
              <a:lnSpc>
                <a:spcPct val="90000"/>
              </a:lnSpc>
              <a:spcBef>
                <a:spcPts val="1047"/>
              </a:spcBef>
              <a:spcAft>
                <a:spcPts val="313"/>
              </a:spcAft>
              <a:buFont typeface="Arial" panose="020B0604020202020204" pitchFamily="34" charset="0"/>
              <a:buChar char="»"/>
              <a:defRPr sz="2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8153" indent="-299290" algn="l" defTabSz="478863" rtl="0" eaLnBrk="1" latinLnBrk="0" hangingPunct="1">
              <a:lnSpc>
                <a:spcPct val="90000"/>
              </a:lnSpc>
              <a:spcBef>
                <a:spcPts val="313"/>
              </a:spcBef>
              <a:spcAft>
                <a:spcPts val="628"/>
              </a:spcAft>
              <a:buFont typeface="Arial" panose="020B0604020202020204" pitchFamily="34" charset="0"/>
              <a:buChar char="»"/>
              <a:defRPr sz="16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016" indent="-299290" algn="l" defTabSz="478863" rtl="0" eaLnBrk="1" latinLnBrk="0" hangingPunct="1">
              <a:lnSpc>
                <a:spcPct val="90000"/>
              </a:lnSpc>
              <a:spcBef>
                <a:spcPts val="313"/>
              </a:spcBef>
              <a:spcAft>
                <a:spcPts val="313"/>
              </a:spcAft>
              <a:buFont typeface="Arial" panose="020B0604020202020204" pitchFamily="34" charset="0"/>
              <a:buChar char="»"/>
              <a:defRPr sz="16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16163" indent="-179574" algn="l" defTabSz="478863" rtl="0" eaLnBrk="1" latinLnBrk="0" hangingPunct="1">
              <a:lnSpc>
                <a:spcPct val="90000"/>
              </a:lnSpc>
              <a:spcBef>
                <a:spcPts val="313"/>
              </a:spcBef>
              <a:spcAft>
                <a:spcPts val="313"/>
              </a:spcAft>
              <a:buFont typeface="Arial" panose="020B0604020202020204" pitchFamily="34" charset="0"/>
              <a:buChar char="»"/>
              <a:defRPr sz="13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54885" indent="-239432" algn="l" defTabSz="478863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633748" indent="-239432" algn="l" defTabSz="47886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2470" indent="-299290" algn="l" defTabSz="47886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474" indent="-239432" algn="l" defTabSz="47886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337" indent="-239432" algn="l" defTabSz="47886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63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507" y="3140968"/>
            <a:ext cx="8915400" cy="576064"/>
          </a:xfrm>
        </p:spPr>
        <p:txBody>
          <a:bodyPr/>
          <a:lstStyle/>
          <a:p>
            <a:pPr lvl="0"/>
            <a:r>
              <a:rPr lang="en-US" dirty="0" smtClean="0">
                <a:latin typeface="+mj-lt"/>
              </a:rPr>
              <a:t>Comments? Questions?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0512" y="6368978"/>
            <a:ext cx="7416824" cy="372390"/>
          </a:xfrm>
          <a:prstGeom prst="rect">
            <a:avLst/>
          </a:prstGeom>
        </p:spPr>
        <p:txBody>
          <a:bodyPr vert="horz" lIns="95773" tIns="47887" rIns="95773" bIns="47887" rtlCol="0">
            <a:noAutofit/>
          </a:bodyPr>
          <a:lstStyle>
            <a:lvl1pPr marL="299290" indent="-299290" algn="l" defTabSz="478863" rtl="0" eaLnBrk="1" latinLnBrk="0" hangingPunct="1">
              <a:lnSpc>
                <a:spcPct val="90000"/>
              </a:lnSpc>
              <a:spcBef>
                <a:spcPts val="1047"/>
              </a:spcBef>
              <a:spcAft>
                <a:spcPts val="313"/>
              </a:spcAft>
              <a:buFont typeface="Arial" panose="020B0604020202020204" pitchFamily="34" charset="0"/>
              <a:buChar char="»"/>
              <a:defRPr sz="2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8153" indent="-299290" algn="l" defTabSz="478863" rtl="0" eaLnBrk="1" latinLnBrk="0" hangingPunct="1">
              <a:lnSpc>
                <a:spcPct val="90000"/>
              </a:lnSpc>
              <a:spcBef>
                <a:spcPts val="313"/>
              </a:spcBef>
              <a:spcAft>
                <a:spcPts val="628"/>
              </a:spcAft>
              <a:buFont typeface="Arial" panose="020B0604020202020204" pitchFamily="34" charset="0"/>
              <a:buChar char="»"/>
              <a:defRPr sz="16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016" indent="-299290" algn="l" defTabSz="478863" rtl="0" eaLnBrk="1" latinLnBrk="0" hangingPunct="1">
              <a:lnSpc>
                <a:spcPct val="90000"/>
              </a:lnSpc>
              <a:spcBef>
                <a:spcPts val="313"/>
              </a:spcBef>
              <a:spcAft>
                <a:spcPts val="313"/>
              </a:spcAft>
              <a:buFont typeface="Arial" panose="020B0604020202020204" pitchFamily="34" charset="0"/>
              <a:buChar char="»"/>
              <a:defRPr sz="16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16163" indent="-179574" algn="l" defTabSz="478863" rtl="0" eaLnBrk="1" latinLnBrk="0" hangingPunct="1">
              <a:lnSpc>
                <a:spcPct val="90000"/>
              </a:lnSpc>
              <a:spcBef>
                <a:spcPts val="313"/>
              </a:spcBef>
              <a:spcAft>
                <a:spcPts val="313"/>
              </a:spcAft>
              <a:buFont typeface="Arial" panose="020B0604020202020204" pitchFamily="34" charset="0"/>
              <a:buChar char="»"/>
              <a:defRPr sz="13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54885" indent="-239432" algn="l" defTabSz="478863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633748" indent="-239432" algn="l" defTabSz="47886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2470" indent="-299290" algn="l" defTabSz="47886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474" indent="-239432" algn="l" defTabSz="47886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337" indent="-239432" algn="l" defTabSz="47886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>
              <a:latin typeface="+mn-lt"/>
            </a:endParaRPr>
          </a:p>
        </p:txBody>
      </p:sp>
      <p:pic>
        <p:nvPicPr>
          <p:cNvPr id="5" name="Bild 8" descr="decix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7" y="188916"/>
            <a:ext cx="106283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188640"/>
            <a:ext cx="1631580" cy="90934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Z:\home\cdietzel\ownCloud\Shared\RND\Forschungsprojekte\ENDEAVOUR\presentations\rnd_at_deci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40" y="6028348"/>
            <a:ext cx="2146560" cy="48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32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7" y="404664"/>
            <a:ext cx="8915400" cy="576064"/>
          </a:xfrm>
        </p:spPr>
        <p:txBody>
          <a:bodyPr/>
          <a:lstStyle/>
          <a:p>
            <a:r>
              <a:rPr lang="en-US" dirty="0" err="1" smtClean="0">
                <a:latin typeface="+mj-lt"/>
              </a:rPr>
              <a:t>DDoS</a:t>
            </a:r>
            <a:r>
              <a:rPr lang="en-US" dirty="0" smtClean="0">
                <a:latin typeface="+mj-lt"/>
              </a:rPr>
              <a:t> Attacks Remain a Serious  Threat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37244" y="6448255"/>
            <a:ext cx="2311400" cy="365125"/>
          </a:xfrm>
        </p:spPr>
        <p:txBody>
          <a:bodyPr/>
          <a:lstStyle/>
          <a:p>
            <a:fld id="{315A6F1E-9665-4F07-8891-D6A933BD074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06509" y="1361343"/>
            <a:ext cx="7830867" cy="4443921"/>
          </a:xfrm>
          <a:prstGeom prst="rect">
            <a:avLst/>
          </a:prstGeom>
        </p:spPr>
        <p:txBody>
          <a:bodyPr vert="horz" lIns="95773" tIns="47887" rIns="95773" bIns="47887" rtlCol="0">
            <a:normAutofit/>
          </a:bodyPr>
          <a:lstStyle>
            <a:lvl1pPr marL="299290" indent="-299290" algn="l" defTabSz="478863" rtl="0" eaLnBrk="1" latinLnBrk="0" hangingPunct="1">
              <a:lnSpc>
                <a:spcPct val="90000"/>
              </a:lnSpc>
              <a:spcBef>
                <a:spcPts val="1047"/>
              </a:spcBef>
              <a:spcAft>
                <a:spcPts val="313"/>
              </a:spcAft>
              <a:buFont typeface="Arial" panose="020B0604020202020204" pitchFamily="34" charset="0"/>
              <a:buChar char="»"/>
              <a:defRPr sz="2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8153" indent="-299290" algn="l" defTabSz="478863" rtl="0" eaLnBrk="1" latinLnBrk="0" hangingPunct="1">
              <a:lnSpc>
                <a:spcPct val="90000"/>
              </a:lnSpc>
              <a:spcBef>
                <a:spcPts val="313"/>
              </a:spcBef>
              <a:spcAft>
                <a:spcPts val="628"/>
              </a:spcAft>
              <a:buFont typeface="Arial" panose="020B0604020202020204" pitchFamily="34" charset="0"/>
              <a:buChar char="»"/>
              <a:defRPr sz="16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016" indent="-299290" algn="l" defTabSz="478863" rtl="0" eaLnBrk="1" latinLnBrk="0" hangingPunct="1">
              <a:lnSpc>
                <a:spcPct val="90000"/>
              </a:lnSpc>
              <a:spcBef>
                <a:spcPts val="313"/>
              </a:spcBef>
              <a:spcAft>
                <a:spcPts val="313"/>
              </a:spcAft>
              <a:buFont typeface="Arial" panose="020B0604020202020204" pitchFamily="34" charset="0"/>
              <a:buChar char="»"/>
              <a:defRPr sz="16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16163" indent="-179574" algn="l" defTabSz="478863" rtl="0" eaLnBrk="1" latinLnBrk="0" hangingPunct="1">
              <a:lnSpc>
                <a:spcPct val="90000"/>
              </a:lnSpc>
              <a:spcBef>
                <a:spcPts val="313"/>
              </a:spcBef>
              <a:spcAft>
                <a:spcPts val="313"/>
              </a:spcAft>
              <a:buFont typeface="Arial" panose="020B0604020202020204" pitchFamily="34" charset="0"/>
              <a:buChar char="»"/>
              <a:defRPr sz="13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54885" indent="-239432" algn="l" defTabSz="478863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633748" indent="-239432" algn="l" defTabSz="47886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2470" indent="-299290" algn="l" defTabSz="47886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474" indent="-239432" algn="l" defTabSz="47886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337" indent="-239432" algn="l" defTabSz="47886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147" indent="-359147">
              <a:buFont typeface="Lucida Grande"/>
              <a:buChar char="»"/>
            </a:pPr>
            <a:endParaRPr lang="en-US" sz="2100" dirty="0" smtClean="0">
              <a:latin typeface="+mn-lt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108870"/>
            <a:ext cx="6321152" cy="43363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49" y="2276872"/>
            <a:ext cx="6563647" cy="41764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514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7" y="404664"/>
            <a:ext cx="8915400" cy="576064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What is </a:t>
            </a:r>
            <a:r>
              <a:rPr lang="en-US" dirty="0" err="1" smtClean="0">
                <a:latin typeface="+mj-lt"/>
              </a:rPr>
              <a:t>Blackholing</a:t>
            </a:r>
            <a:r>
              <a:rPr lang="en-US" dirty="0" smtClean="0">
                <a:latin typeface="+mj-lt"/>
              </a:rPr>
              <a:t>?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37244" y="6448255"/>
            <a:ext cx="2311400" cy="365125"/>
          </a:xfrm>
        </p:spPr>
        <p:txBody>
          <a:bodyPr/>
          <a:lstStyle/>
          <a:p>
            <a:fld id="{315A6F1E-9665-4F07-8891-D6A933BD074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06509" y="1361343"/>
            <a:ext cx="7830867" cy="4443921"/>
          </a:xfrm>
          <a:prstGeom prst="rect">
            <a:avLst/>
          </a:prstGeom>
        </p:spPr>
        <p:txBody>
          <a:bodyPr vert="horz" lIns="95773" tIns="47887" rIns="95773" bIns="47887" rtlCol="0">
            <a:normAutofit/>
          </a:bodyPr>
          <a:lstStyle>
            <a:lvl1pPr marL="299290" indent="-299290" algn="l" defTabSz="478863" rtl="0" eaLnBrk="1" latinLnBrk="0" hangingPunct="1">
              <a:lnSpc>
                <a:spcPct val="90000"/>
              </a:lnSpc>
              <a:spcBef>
                <a:spcPts val="1047"/>
              </a:spcBef>
              <a:spcAft>
                <a:spcPts val="313"/>
              </a:spcAft>
              <a:buFont typeface="Arial" panose="020B0604020202020204" pitchFamily="34" charset="0"/>
              <a:buChar char="»"/>
              <a:defRPr sz="2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8153" indent="-299290" algn="l" defTabSz="478863" rtl="0" eaLnBrk="1" latinLnBrk="0" hangingPunct="1">
              <a:lnSpc>
                <a:spcPct val="90000"/>
              </a:lnSpc>
              <a:spcBef>
                <a:spcPts val="313"/>
              </a:spcBef>
              <a:spcAft>
                <a:spcPts val="628"/>
              </a:spcAft>
              <a:buFont typeface="Arial" panose="020B0604020202020204" pitchFamily="34" charset="0"/>
              <a:buChar char="»"/>
              <a:defRPr sz="16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016" indent="-299290" algn="l" defTabSz="478863" rtl="0" eaLnBrk="1" latinLnBrk="0" hangingPunct="1">
              <a:lnSpc>
                <a:spcPct val="90000"/>
              </a:lnSpc>
              <a:spcBef>
                <a:spcPts val="313"/>
              </a:spcBef>
              <a:spcAft>
                <a:spcPts val="313"/>
              </a:spcAft>
              <a:buFont typeface="Arial" panose="020B0604020202020204" pitchFamily="34" charset="0"/>
              <a:buChar char="»"/>
              <a:defRPr sz="16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16163" indent="-179574" algn="l" defTabSz="478863" rtl="0" eaLnBrk="1" latinLnBrk="0" hangingPunct="1">
              <a:lnSpc>
                <a:spcPct val="90000"/>
              </a:lnSpc>
              <a:spcBef>
                <a:spcPts val="313"/>
              </a:spcBef>
              <a:spcAft>
                <a:spcPts val="313"/>
              </a:spcAft>
              <a:buFont typeface="Arial" panose="020B0604020202020204" pitchFamily="34" charset="0"/>
              <a:buChar char="»"/>
              <a:defRPr sz="13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54885" indent="-239432" algn="l" defTabSz="478863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633748" indent="-239432" algn="l" defTabSz="47886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2470" indent="-299290" algn="l" defTabSz="47886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474" indent="-239432" algn="l" defTabSz="47886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337" indent="-239432" algn="l" defTabSz="47886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147" indent="-359147">
              <a:buFont typeface="Lucida Grande"/>
              <a:buChar char="»"/>
            </a:pPr>
            <a:r>
              <a:rPr lang="en-US" sz="2100" dirty="0" smtClean="0">
                <a:latin typeface="+mn-lt"/>
                <a:cs typeface="Arial"/>
              </a:rPr>
              <a:t>Operational technique to counter </a:t>
            </a:r>
            <a:r>
              <a:rPr lang="en-US" sz="2100" dirty="0" err="1" smtClean="0">
                <a:latin typeface="+mn-lt"/>
                <a:cs typeface="Arial"/>
              </a:rPr>
              <a:t>DDoS</a:t>
            </a:r>
            <a:r>
              <a:rPr lang="en-US" sz="2100" dirty="0" smtClean="0">
                <a:latin typeface="+mn-lt"/>
                <a:cs typeface="Arial"/>
              </a:rPr>
              <a:t> attacks</a:t>
            </a:r>
          </a:p>
          <a:p>
            <a:pPr marL="359147" indent="-359147">
              <a:buFont typeface="Lucida Grande"/>
              <a:buChar char="»"/>
            </a:pPr>
            <a:endParaRPr lang="en-US" sz="2100" dirty="0">
              <a:latin typeface="+mn-lt"/>
              <a:cs typeface="Arial"/>
            </a:endParaRPr>
          </a:p>
          <a:p>
            <a:pPr marL="359147" indent="-359147">
              <a:buFont typeface="Lucida Grande"/>
              <a:buChar char="»"/>
            </a:pPr>
            <a:r>
              <a:rPr lang="en-US" sz="2100" dirty="0" smtClean="0">
                <a:latin typeface="+mn-lt"/>
                <a:cs typeface="Arial"/>
              </a:rPr>
              <a:t>Triggered directly by IP owners through BGP</a:t>
            </a:r>
          </a:p>
          <a:p>
            <a:pPr marL="359147" indent="-359147">
              <a:buFont typeface="Lucida Grande"/>
              <a:buChar char="»"/>
            </a:pPr>
            <a:endParaRPr lang="en-US" sz="2100" dirty="0">
              <a:latin typeface="+mn-lt"/>
              <a:cs typeface="Arial"/>
            </a:endParaRPr>
          </a:p>
          <a:p>
            <a:pPr marL="359147" indent="-359147">
              <a:buFont typeface="Lucida Grande"/>
              <a:buChar char="»"/>
            </a:pPr>
            <a:r>
              <a:rPr lang="en-US" sz="2100" dirty="0" smtClean="0">
                <a:latin typeface="+mn-lt"/>
                <a:cs typeface="Arial"/>
              </a:rPr>
              <a:t>Last resort to protect upstream/peering link or own network</a:t>
            </a:r>
            <a:endParaRPr lang="en-US" sz="2100" dirty="0">
              <a:latin typeface="+mn-lt"/>
              <a:cs typeface="Arial"/>
            </a:endParaRPr>
          </a:p>
          <a:p>
            <a:pPr marL="359147" indent="-359147">
              <a:buFont typeface="Lucida Grande"/>
              <a:buChar char="»"/>
            </a:pPr>
            <a:endParaRPr lang="en-US" sz="2100" dirty="0" smtClean="0">
              <a:latin typeface="+mn-lt"/>
              <a:cs typeface="Arial"/>
            </a:endParaRPr>
          </a:p>
          <a:p>
            <a:pPr marL="359147" indent="-359147">
              <a:buFont typeface="Lucida Grande"/>
              <a:buChar char="»"/>
            </a:pPr>
            <a:r>
              <a:rPr lang="en-US" sz="2100" dirty="0" smtClean="0">
                <a:latin typeface="+mn-lt"/>
                <a:cs typeface="Arial"/>
              </a:rPr>
              <a:t>Since a few years also at IXPs (DE-CIX, MSK-IX, NETIX, NIX-CZ, …)</a:t>
            </a:r>
          </a:p>
          <a:p>
            <a:pPr marL="359147" indent="-359147">
              <a:buFont typeface="Lucida Grande"/>
              <a:buChar char="»"/>
            </a:pPr>
            <a:endParaRPr lang="en-US" sz="2100" dirty="0" smtClean="0">
              <a:latin typeface="+mn-lt"/>
              <a:cs typeface="Arial"/>
            </a:endParaRPr>
          </a:p>
          <a:p>
            <a:pPr marL="359147" indent="-359147">
              <a:buFont typeface="Lucida Grande"/>
              <a:buChar char="»"/>
            </a:pPr>
            <a:endParaRPr lang="en-US" sz="2100" dirty="0">
              <a:latin typeface="+mn-lt"/>
              <a:cs typeface="Arial"/>
            </a:endParaRPr>
          </a:p>
          <a:p>
            <a:pPr marL="359147" indent="-359147">
              <a:buFont typeface="Lucida Grande"/>
              <a:buChar char="»"/>
            </a:pPr>
            <a:endParaRPr lang="en-US" sz="2100" dirty="0" smtClean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23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7" y="404664"/>
            <a:ext cx="8915400" cy="576064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Recap – </a:t>
            </a:r>
            <a:r>
              <a:rPr lang="en-US" dirty="0" err="1" smtClean="0">
                <a:latin typeface="+mj-lt"/>
              </a:rPr>
              <a:t>Blackholing</a:t>
            </a:r>
            <a:r>
              <a:rPr lang="en-US" dirty="0" smtClean="0">
                <a:latin typeface="+mj-lt"/>
              </a:rPr>
              <a:t> at IXPs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37244" y="6448255"/>
            <a:ext cx="2311400" cy="365125"/>
          </a:xfrm>
        </p:spPr>
        <p:txBody>
          <a:bodyPr/>
          <a:lstStyle/>
          <a:p>
            <a:fld id="{315A6F1E-9665-4F07-8891-D6A933BD074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5034136" y="2420888"/>
            <a:ext cx="24808" cy="1296144"/>
          </a:xfrm>
          <a:prstGeom prst="line">
            <a:avLst/>
          </a:prstGeom>
          <a:ln w="31750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6546304" y="2420888"/>
            <a:ext cx="24808" cy="1296144"/>
          </a:xfrm>
          <a:prstGeom prst="line">
            <a:avLst/>
          </a:prstGeom>
          <a:ln w="31750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33" idx="1"/>
          </p:cNvCxnSpPr>
          <p:nvPr/>
        </p:nvCxnSpPr>
        <p:spPr>
          <a:xfrm flipH="1" flipV="1">
            <a:off x="4854116" y="4579134"/>
            <a:ext cx="1568" cy="362034"/>
          </a:xfrm>
          <a:prstGeom prst="line">
            <a:avLst/>
          </a:prstGeom>
          <a:ln w="19050" cmpd="sng">
            <a:solidFill>
              <a:srgbClr val="5757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377952" y="2420888"/>
            <a:ext cx="24808" cy="1296144"/>
          </a:xfrm>
          <a:prstGeom prst="line">
            <a:avLst/>
          </a:prstGeom>
          <a:ln w="31750" cmpd="sng">
            <a:solidFill>
              <a:srgbClr val="5757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loud 32"/>
          <p:cNvSpPr/>
          <p:nvPr/>
        </p:nvSpPr>
        <p:spPr>
          <a:xfrm>
            <a:off x="3017912" y="2708920"/>
            <a:ext cx="3672408" cy="1872208"/>
          </a:xfrm>
          <a:prstGeom prst="cloud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382408" y="3068960"/>
            <a:ext cx="1363696" cy="1440160"/>
          </a:xfrm>
          <a:prstGeom prst="straightConnector1">
            <a:avLst/>
          </a:prstGeom>
          <a:ln w="31750" cmpd="sng">
            <a:solidFill>
              <a:srgbClr val="57575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818112" y="2708920"/>
            <a:ext cx="220480" cy="1800200"/>
          </a:xfrm>
          <a:prstGeom prst="straightConnector1">
            <a:avLst/>
          </a:prstGeom>
          <a:ln w="31750" cmpd="sng">
            <a:solidFill>
              <a:srgbClr val="AE0F0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890120" y="3068960"/>
            <a:ext cx="1660640" cy="1440160"/>
          </a:xfrm>
          <a:prstGeom prst="straightConnector1">
            <a:avLst/>
          </a:prstGeom>
          <a:ln w="31750" cmpd="sng">
            <a:solidFill>
              <a:srgbClr val="AE0F0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router_r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32" y="1340768"/>
            <a:ext cx="1143000" cy="1143000"/>
          </a:xfrm>
          <a:prstGeom prst="rect">
            <a:avLst/>
          </a:prstGeom>
        </p:spPr>
      </p:pic>
      <p:pic>
        <p:nvPicPr>
          <p:cNvPr id="38" name="Picture 37" descr="router_r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072" y="1340768"/>
            <a:ext cx="1143000" cy="1143000"/>
          </a:xfrm>
          <a:prstGeom prst="rect">
            <a:avLst/>
          </a:prstGeom>
        </p:spPr>
      </p:pic>
      <p:pic>
        <p:nvPicPr>
          <p:cNvPr id="40" name="Picture 39" descr="server_gre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08" y="5119144"/>
            <a:ext cx="792088" cy="792088"/>
          </a:xfrm>
          <a:prstGeom prst="rect">
            <a:avLst/>
          </a:prstGeom>
        </p:spPr>
      </p:pic>
      <p:pic>
        <p:nvPicPr>
          <p:cNvPr id="41" name="Picture 40" descr="server_gre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96" y="5119144"/>
            <a:ext cx="792088" cy="792088"/>
          </a:xfrm>
          <a:prstGeom prst="rect">
            <a:avLst/>
          </a:prstGeom>
        </p:spPr>
      </p:pic>
      <p:cxnSp>
        <p:nvCxnSpPr>
          <p:cNvPr id="42" name="Straight Connector 41"/>
          <p:cNvCxnSpPr>
            <a:endCxn id="41" idx="3"/>
          </p:cNvCxnSpPr>
          <p:nvPr/>
        </p:nvCxnSpPr>
        <p:spPr>
          <a:xfrm flipH="1">
            <a:off x="3665984" y="5512668"/>
            <a:ext cx="618200" cy="252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870240" y="5877272"/>
            <a:ext cx="2016224" cy="432048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d</a:t>
            </a:r>
            <a:r>
              <a:rPr lang="en-US" sz="2800" b="0" dirty="0" smtClean="0"/>
              <a:t>atacenter</a:t>
            </a:r>
          </a:p>
        </p:txBody>
      </p:sp>
      <p:sp>
        <p:nvSpPr>
          <p:cNvPr id="44" name="Cloud 43"/>
          <p:cNvSpPr/>
          <p:nvPr/>
        </p:nvSpPr>
        <p:spPr>
          <a:xfrm>
            <a:off x="6033120" y="5157192"/>
            <a:ext cx="1872208" cy="792088"/>
          </a:xfrm>
          <a:prstGeom prst="cloud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n</a:t>
            </a:r>
            <a:r>
              <a:rPr lang="en-US" dirty="0" smtClean="0">
                <a:solidFill>
                  <a:srgbClr val="595959"/>
                </a:solidFill>
              </a:rPr>
              <a:t>etwork</a:t>
            </a:r>
            <a:endParaRPr lang="en-US" dirty="0">
              <a:solidFill>
                <a:srgbClr val="595959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457056" y="5517232"/>
            <a:ext cx="618200" cy="252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6694776" y="2420888"/>
            <a:ext cx="1008112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</a:t>
            </a:r>
            <a:r>
              <a:rPr lang="en-US" sz="1600" dirty="0" smtClean="0"/>
              <a:t>ext hop:</a:t>
            </a:r>
          </a:p>
          <a:p>
            <a:pPr algn="ctr"/>
            <a:r>
              <a:rPr lang="en-US" sz="1600" dirty="0" smtClean="0"/>
              <a:t>IP D</a:t>
            </a:r>
            <a:endParaRPr lang="en-US" sz="1600" dirty="0"/>
          </a:p>
        </p:txBody>
      </p:sp>
      <p:sp>
        <p:nvSpPr>
          <p:cNvPr id="47" name="Rounded Rectangle 46"/>
          <p:cNvSpPr/>
          <p:nvPr/>
        </p:nvSpPr>
        <p:spPr>
          <a:xfrm>
            <a:off x="5182608" y="2420888"/>
            <a:ext cx="1008112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</a:t>
            </a:r>
            <a:r>
              <a:rPr lang="en-US" sz="1600" dirty="0" smtClean="0"/>
              <a:t>ext hop:</a:t>
            </a:r>
          </a:p>
          <a:p>
            <a:pPr algn="ctr"/>
            <a:r>
              <a:rPr lang="en-US" sz="1600" dirty="0" smtClean="0"/>
              <a:t>IP D</a:t>
            </a:r>
            <a:endParaRPr lang="en-US" sz="1600" dirty="0"/>
          </a:p>
        </p:txBody>
      </p:sp>
      <p:sp>
        <p:nvSpPr>
          <p:cNvPr id="48" name="Rounded Rectangle 47"/>
          <p:cNvSpPr/>
          <p:nvPr/>
        </p:nvSpPr>
        <p:spPr>
          <a:xfrm>
            <a:off x="3526424" y="2420888"/>
            <a:ext cx="1008112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</a:t>
            </a:r>
            <a:r>
              <a:rPr lang="en-US" sz="1600" dirty="0" smtClean="0"/>
              <a:t>ext hop:</a:t>
            </a:r>
          </a:p>
          <a:p>
            <a:pPr algn="ctr"/>
            <a:r>
              <a:rPr lang="en-US" sz="1600" dirty="0" smtClean="0"/>
              <a:t>IP D</a:t>
            </a:r>
            <a:endParaRPr lang="en-US" sz="1600" dirty="0"/>
          </a:p>
        </p:txBody>
      </p:sp>
      <p:pic>
        <p:nvPicPr>
          <p:cNvPr id="49" name="Picture 48" descr="router_gray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12" y="4869160"/>
            <a:ext cx="1143000" cy="1143000"/>
          </a:xfrm>
          <a:prstGeom prst="rect">
            <a:avLst/>
          </a:prstGeom>
        </p:spPr>
      </p:pic>
      <p:pic>
        <p:nvPicPr>
          <p:cNvPr id="50" name="Picture 49" descr="router_gray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44" y="1340768"/>
            <a:ext cx="1143000" cy="1143000"/>
          </a:xfrm>
          <a:prstGeom prst="rect">
            <a:avLst/>
          </a:prstGeom>
        </p:spPr>
      </p:pic>
      <p:pic>
        <p:nvPicPr>
          <p:cNvPr id="51" name="Picture 50" descr="flash_yellow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072" y="3645024"/>
            <a:ext cx="1270000" cy="1270000"/>
          </a:xfrm>
          <a:prstGeom prst="rect">
            <a:avLst/>
          </a:prstGeom>
        </p:spPr>
      </p:pic>
      <p:pic>
        <p:nvPicPr>
          <p:cNvPr id="52" name="Picture 51" descr="flash_yellow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16" y="4365104"/>
            <a:ext cx="1270000" cy="1270000"/>
          </a:xfrm>
          <a:prstGeom prst="rect">
            <a:avLst/>
          </a:prstGeom>
        </p:spPr>
      </p:pic>
      <p:pic>
        <p:nvPicPr>
          <p:cNvPr id="53" name="Picture 52" descr="flash_yellow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56" y="4365104"/>
            <a:ext cx="1270000" cy="1270000"/>
          </a:xfrm>
          <a:prstGeom prst="rect">
            <a:avLst/>
          </a:prstGeom>
        </p:spPr>
      </p:pic>
      <p:sp>
        <p:nvSpPr>
          <p:cNvPr id="54" name="Rounded Rectangular Callout 53"/>
          <p:cNvSpPr/>
          <p:nvPr/>
        </p:nvSpPr>
        <p:spPr>
          <a:xfrm>
            <a:off x="5110600" y="4365104"/>
            <a:ext cx="1080120" cy="504056"/>
          </a:xfrm>
          <a:prstGeom prst="wedgeRoundRectCallout">
            <a:avLst>
              <a:gd name="adj1" fmla="val -41583"/>
              <a:gd name="adj2" fmla="val 9079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</a:t>
            </a:r>
            <a:r>
              <a:rPr lang="en-US" sz="1600" dirty="0" smtClean="0"/>
              <a:t>ext </a:t>
            </a:r>
            <a:r>
              <a:rPr lang="en-US" sz="1600" dirty="0"/>
              <a:t>h</a:t>
            </a:r>
            <a:r>
              <a:rPr lang="en-US" sz="1600" dirty="0" smtClean="0"/>
              <a:t>op:</a:t>
            </a:r>
          </a:p>
          <a:p>
            <a:pPr algn="ctr"/>
            <a:r>
              <a:rPr lang="en-US" sz="1600" dirty="0" smtClean="0"/>
              <a:t>IP BH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4520952" y="602128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D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504728" y="3501008"/>
            <a:ext cx="694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IXP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42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7" y="404664"/>
            <a:ext cx="8915400" cy="576064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Recap – </a:t>
            </a:r>
            <a:r>
              <a:rPr lang="en-US" dirty="0" err="1" smtClean="0">
                <a:latin typeface="+mj-lt"/>
              </a:rPr>
              <a:t>Blackholing</a:t>
            </a:r>
            <a:r>
              <a:rPr lang="en-US" dirty="0" smtClean="0">
                <a:latin typeface="+mj-lt"/>
              </a:rPr>
              <a:t> at IXPs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37244" y="6448255"/>
            <a:ext cx="2311400" cy="365125"/>
          </a:xfrm>
        </p:spPr>
        <p:txBody>
          <a:bodyPr/>
          <a:lstStyle/>
          <a:p>
            <a:fld id="{315A6F1E-9665-4F07-8891-D6A933BD074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 flipH="1" flipV="1">
            <a:off x="4962128" y="2420888"/>
            <a:ext cx="24808" cy="1296144"/>
          </a:xfrm>
          <a:prstGeom prst="line">
            <a:avLst/>
          </a:prstGeom>
          <a:ln w="31750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6474296" y="2420888"/>
            <a:ext cx="24808" cy="1296144"/>
          </a:xfrm>
          <a:prstGeom prst="line">
            <a:avLst/>
          </a:prstGeom>
          <a:ln w="31750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59" idx="1"/>
          </p:cNvCxnSpPr>
          <p:nvPr/>
        </p:nvCxnSpPr>
        <p:spPr>
          <a:xfrm flipH="1" flipV="1">
            <a:off x="4782108" y="4579134"/>
            <a:ext cx="1568" cy="362034"/>
          </a:xfrm>
          <a:prstGeom prst="line">
            <a:avLst/>
          </a:prstGeom>
          <a:ln w="19050" cmpd="sng">
            <a:solidFill>
              <a:srgbClr val="5757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3305944" y="2420888"/>
            <a:ext cx="24808" cy="1296144"/>
          </a:xfrm>
          <a:prstGeom prst="line">
            <a:avLst/>
          </a:prstGeom>
          <a:ln w="31750" cmpd="sng">
            <a:solidFill>
              <a:srgbClr val="5757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loud 58"/>
          <p:cNvSpPr/>
          <p:nvPr/>
        </p:nvSpPr>
        <p:spPr>
          <a:xfrm>
            <a:off x="2945904" y="2708920"/>
            <a:ext cx="3672408" cy="1872208"/>
          </a:xfrm>
          <a:prstGeom prst="cloud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310400" y="3068960"/>
            <a:ext cx="1363696" cy="1440160"/>
          </a:xfrm>
          <a:prstGeom prst="straightConnector1">
            <a:avLst/>
          </a:prstGeom>
          <a:ln w="31750" cmpd="sng">
            <a:solidFill>
              <a:srgbClr val="57575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966584" y="2708920"/>
            <a:ext cx="0" cy="864096"/>
          </a:xfrm>
          <a:prstGeom prst="straightConnector1">
            <a:avLst/>
          </a:prstGeom>
          <a:ln w="31750" cmpd="sng">
            <a:solidFill>
              <a:srgbClr val="AE0F0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5182608" y="3068960"/>
            <a:ext cx="1296144" cy="720080"/>
          </a:xfrm>
          <a:prstGeom prst="straightConnector1">
            <a:avLst/>
          </a:prstGeom>
          <a:ln w="31750" cmpd="sng">
            <a:solidFill>
              <a:srgbClr val="AE0F0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3" name="Picture 62" descr="router_r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024" y="1340768"/>
            <a:ext cx="1143000" cy="1143000"/>
          </a:xfrm>
          <a:prstGeom prst="rect">
            <a:avLst/>
          </a:prstGeom>
        </p:spPr>
      </p:pic>
      <p:pic>
        <p:nvPicPr>
          <p:cNvPr id="64" name="Picture 63" descr="router_r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064" y="1340768"/>
            <a:ext cx="1143000" cy="1143000"/>
          </a:xfrm>
          <a:prstGeom prst="rect">
            <a:avLst/>
          </a:prstGeom>
        </p:spPr>
      </p:pic>
      <p:pic>
        <p:nvPicPr>
          <p:cNvPr id="66" name="Picture 65" descr="server_gre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800" y="5119144"/>
            <a:ext cx="792088" cy="792088"/>
          </a:xfrm>
          <a:prstGeom prst="rect">
            <a:avLst/>
          </a:prstGeom>
        </p:spPr>
      </p:pic>
      <p:pic>
        <p:nvPicPr>
          <p:cNvPr id="67" name="Picture 66" descr="server_gre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88" y="5119144"/>
            <a:ext cx="792088" cy="792088"/>
          </a:xfrm>
          <a:prstGeom prst="rect">
            <a:avLst/>
          </a:prstGeom>
        </p:spPr>
      </p:pic>
      <p:cxnSp>
        <p:nvCxnSpPr>
          <p:cNvPr id="68" name="Straight Connector 67"/>
          <p:cNvCxnSpPr>
            <a:endCxn id="67" idx="3"/>
          </p:cNvCxnSpPr>
          <p:nvPr/>
        </p:nvCxnSpPr>
        <p:spPr>
          <a:xfrm flipH="1">
            <a:off x="3593976" y="5512668"/>
            <a:ext cx="618200" cy="252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798232" y="5877272"/>
            <a:ext cx="2016224" cy="432048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d</a:t>
            </a:r>
            <a:r>
              <a:rPr lang="en-US" sz="2800" b="0" dirty="0" smtClean="0"/>
              <a:t>atacenter</a:t>
            </a:r>
          </a:p>
        </p:txBody>
      </p:sp>
      <p:sp>
        <p:nvSpPr>
          <p:cNvPr id="70" name="Cloud 69"/>
          <p:cNvSpPr/>
          <p:nvPr/>
        </p:nvSpPr>
        <p:spPr>
          <a:xfrm>
            <a:off x="5961112" y="5157192"/>
            <a:ext cx="1872208" cy="792088"/>
          </a:xfrm>
          <a:prstGeom prst="cloud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n</a:t>
            </a:r>
            <a:r>
              <a:rPr lang="en-US" dirty="0" smtClean="0">
                <a:solidFill>
                  <a:srgbClr val="595959"/>
                </a:solidFill>
              </a:rPr>
              <a:t>etwork</a:t>
            </a:r>
            <a:endParaRPr lang="en-US" dirty="0">
              <a:solidFill>
                <a:srgbClr val="595959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5385048" y="5517232"/>
            <a:ext cx="618200" cy="252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6622768" y="2420888"/>
            <a:ext cx="1008112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</a:t>
            </a:r>
            <a:r>
              <a:rPr lang="en-US" sz="1600" dirty="0" smtClean="0"/>
              <a:t>ext </a:t>
            </a:r>
            <a:r>
              <a:rPr lang="en-US" sz="1600" dirty="0"/>
              <a:t>h</a:t>
            </a:r>
            <a:r>
              <a:rPr lang="en-US" sz="1600" dirty="0" smtClean="0"/>
              <a:t>op:</a:t>
            </a:r>
          </a:p>
          <a:p>
            <a:pPr algn="ctr"/>
            <a:r>
              <a:rPr lang="en-US" sz="1600" dirty="0" smtClean="0"/>
              <a:t>IP BH</a:t>
            </a:r>
            <a:endParaRPr lang="en-US" sz="1600" dirty="0"/>
          </a:p>
        </p:txBody>
      </p:sp>
      <p:sp>
        <p:nvSpPr>
          <p:cNvPr id="73" name="Rounded Rectangle 72"/>
          <p:cNvSpPr/>
          <p:nvPr/>
        </p:nvSpPr>
        <p:spPr>
          <a:xfrm>
            <a:off x="5110600" y="2420888"/>
            <a:ext cx="1008112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</a:t>
            </a:r>
            <a:r>
              <a:rPr lang="en-US" sz="1600" dirty="0" smtClean="0"/>
              <a:t>ext </a:t>
            </a:r>
            <a:r>
              <a:rPr lang="en-US" sz="1600" dirty="0"/>
              <a:t>h</a:t>
            </a:r>
            <a:r>
              <a:rPr lang="en-US" sz="1600" dirty="0" smtClean="0"/>
              <a:t>op:</a:t>
            </a:r>
          </a:p>
          <a:p>
            <a:pPr algn="ctr"/>
            <a:r>
              <a:rPr lang="en-US" sz="1600" dirty="0" smtClean="0"/>
              <a:t>IP BH</a:t>
            </a:r>
            <a:endParaRPr lang="en-US" sz="1600" dirty="0"/>
          </a:p>
        </p:txBody>
      </p:sp>
      <p:sp>
        <p:nvSpPr>
          <p:cNvPr id="74" name="Rounded Rectangle 73"/>
          <p:cNvSpPr/>
          <p:nvPr/>
        </p:nvSpPr>
        <p:spPr>
          <a:xfrm>
            <a:off x="3454416" y="2420888"/>
            <a:ext cx="1008112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</a:t>
            </a:r>
            <a:r>
              <a:rPr lang="en-US" sz="1600" dirty="0" smtClean="0"/>
              <a:t>ext hop:</a:t>
            </a:r>
          </a:p>
          <a:p>
            <a:pPr algn="ctr"/>
            <a:r>
              <a:rPr lang="en-US" sz="1600" dirty="0" smtClean="0"/>
              <a:t>IP D</a:t>
            </a:r>
            <a:endParaRPr lang="en-US" sz="1600" dirty="0"/>
          </a:p>
        </p:txBody>
      </p:sp>
      <p:pic>
        <p:nvPicPr>
          <p:cNvPr id="75" name="Picture 74" descr="router_gray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504" y="4869160"/>
            <a:ext cx="1143000" cy="1143000"/>
          </a:xfrm>
          <a:prstGeom prst="rect">
            <a:avLst/>
          </a:prstGeom>
        </p:spPr>
      </p:pic>
      <p:pic>
        <p:nvPicPr>
          <p:cNvPr id="76" name="Picture 75" descr="router_gray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36" y="1340768"/>
            <a:ext cx="1143000" cy="1143000"/>
          </a:xfrm>
          <a:prstGeom prst="rect">
            <a:avLst/>
          </a:prstGeom>
        </p:spPr>
      </p:pic>
      <p:sp>
        <p:nvSpPr>
          <p:cNvPr id="77" name="Rounded Rectangular Callout 76"/>
          <p:cNvSpPr/>
          <p:nvPr/>
        </p:nvSpPr>
        <p:spPr>
          <a:xfrm>
            <a:off x="5038592" y="4365104"/>
            <a:ext cx="1080120" cy="504056"/>
          </a:xfrm>
          <a:prstGeom prst="wedgeRoundRectCallout">
            <a:avLst>
              <a:gd name="adj1" fmla="val -41583"/>
              <a:gd name="adj2" fmla="val 9079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</a:t>
            </a:r>
            <a:r>
              <a:rPr lang="en-US" sz="1600" dirty="0" smtClean="0"/>
              <a:t>ext </a:t>
            </a:r>
            <a:r>
              <a:rPr lang="en-US" sz="1600" dirty="0"/>
              <a:t>h</a:t>
            </a:r>
            <a:r>
              <a:rPr lang="en-US" sz="1600" dirty="0" smtClean="0"/>
              <a:t>op:</a:t>
            </a:r>
          </a:p>
          <a:p>
            <a:pPr algn="ctr"/>
            <a:r>
              <a:rPr lang="en-US" sz="1600" dirty="0" smtClean="0"/>
              <a:t>IP BH</a:t>
            </a:r>
            <a:endParaRPr lang="en-US" sz="1600" dirty="0"/>
          </a:p>
        </p:txBody>
      </p:sp>
      <p:pic>
        <p:nvPicPr>
          <p:cNvPr id="78" name="Picture 77" descr="blackhol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528" y="3501008"/>
            <a:ext cx="720080" cy="72008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462528" y="602128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400112" y="3501008"/>
            <a:ext cx="694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IXP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36576" y="1340768"/>
            <a:ext cx="7787581" cy="72008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Is it frequently used and how is it used?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6F1E-9665-4F07-8891-D6A933BD074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1208584" y="2924944"/>
            <a:ext cx="6934200" cy="720080"/>
          </a:xfrm>
          <a:prstGeom prst="rect">
            <a:avLst/>
          </a:prstGeom>
        </p:spPr>
        <p:txBody>
          <a:bodyPr vert="horz" lIns="95773" tIns="47887" rIns="95773" bIns="47887" rtlCol="0">
            <a:normAutofit/>
          </a:bodyPr>
          <a:lstStyle>
            <a:lvl1pPr marL="0" indent="0" algn="ctr" defTabSz="478863" rtl="0" eaLnBrk="1" latinLnBrk="0" hangingPunct="1">
              <a:spcBef>
                <a:spcPct val="20000"/>
              </a:spcBef>
              <a:buFont typeface="Arial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863" indent="0" algn="ctr" defTabSz="478863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57726" indent="0" algn="ctr" defTabSz="478863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6590" indent="0" algn="ctr" defTabSz="478863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15453" indent="0" algn="ctr" defTabSz="478863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94316" indent="0" algn="ctr" defTabSz="478863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73179" indent="0" algn="ctr" defTabSz="478863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52043" indent="0" algn="ctr" defTabSz="478863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30906" indent="0" algn="ctr" defTabSz="478863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What is the impact on traffic? </a:t>
            </a:r>
          </a:p>
        </p:txBody>
      </p:sp>
      <p:sp>
        <p:nvSpPr>
          <p:cNvPr id="10" name="Subtitle 5"/>
          <p:cNvSpPr txBox="1">
            <a:spLocks/>
          </p:cNvSpPr>
          <p:nvPr/>
        </p:nvSpPr>
        <p:spPr>
          <a:xfrm>
            <a:off x="1259160" y="4581128"/>
            <a:ext cx="6934200" cy="627484"/>
          </a:xfrm>
          <a:prstGeom prst="rect">
            <a:avLst/>
          </a:prstGeom>
        </p:spPr>
        <p:txBody>
          <a:bodyPr vert="horz" lIns="95773" tIns="47887" rIns="95773" bIns="47887" rtlCol="0">
            <a:normAutofit/>
          </a:bodyPr>
          <a:lstStyle>
            <a:lvl1pPr marL="0" indent="0" algn="ctr" defTabSz="478863" rtl="0" eaLnBrk="1" latinLnBrk="0" hangingPunct="1">
              <a:spcBef>
                <a:spcPct val="20000"/>
              </a:spcBef>
              <a:buFont typeface="Arial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863" indent="0" algn="ctr" defTabSz="478863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57726" indent="0" algn="ctr" defTabSz="478863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6590" indent="0" algn="ctr" defTabSz="478863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15453" indent="0" algn="ctr" defTabSz="478863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94316" indent="0" algn="ctr" defTabSz="478863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73179" indent="0" algn="ctr" defTabSz="478863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52043" indent="0" algn="ctr" defTabSz="478863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30906" indent="0" algn="ctr" defTabSz="478863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How can we improve </a:t>
            </a:r>
            <a:r>
              <a:rPr lang="en-US" dirty="0" err="1" smtClean="0">
                <a:solidFill>
                  <a:schemeClr val="bg1"/>
                </a:solidFill>
              </a:rPr>
              <a:t>blackholing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68861" y="1484784"/>
            <a:ext cx="3220643" cy="4443921"/>
          </a:xfrm>
        </p:spPr>
        <p:txBody>
          <a:bodyPr>
            <a:noAutofit/>
          </a:bodyPr>
          <a:lstStyle/>
          <a:p>
            <a:pPr marL="359147" indent="-359147">
              <a:buFont typeface="Lucida Grande"/>
              <a:buChar char="»"/>
            </a:pPr>
            <a:r>
              <a:rPr lang="en-US" dirty="0" smtClean="0">
                <a:latin typeface="+mn-lt"/>
                <a:cs typeface="Arial"/>
              </a:rPr>
              <a:t>About 23,000 announcements</a:t>
            </a:r>
          </a:p>
          <a:p>
            <a:pPr marL="359147" indent="-359147">
              <a:buFont typeface="Lucida Grande"/>
              <a:buChar char="»"/>
            </a:pPr>
            <a:endParaRPr lang="en-US" dirty="0">
              <a:latin typeface="+mn-lt"/>
              <a:cs typeface="Arial"/>
            </a:endParaRPr>
          </a:p>
          <a:p>
            <a:pPr marL="359147" indent="-359147">
              <a:buFont typeface="Lucida Grande"/>
              <a:buChar char="»"/>
            </a:pPr>
            <a:r>
              <a:rPr lang="en-US" dirty="0" smtClean="0">
                <a:latin typeface="+mn-lt"/>
                <a:cs typeface="Arial"/>
              </a:rPr>
              <a:t>Stable number of active /32 </a:t>
            </a:r>
            <a:r>
              <a:rPr lang="en-US" dirty="0" err="1" smtClean="0">
                <a:latin typeface="+mn-lt"/>
                <a:cs typeface="Arial"/>
              </a:rPr>
              <a:t>blackholes</a:t>
            </a:r>
            <a:r>
              <a:rPr lang="en-US" dirty="0" smtClean="0">
                <a:latin typeface="+mn-lt"/>
                <a:cs typeface="Arial"/>
              </a:rPr>
              <a:t> (~1200)</a:t>
            </a:r>
          </a:p>
          <a:p>
            <a:pPr marL="0" indent="0">
              <a:buNone/>
            </a:pPr>
            <a:endParaRPr lang="en-US" dirty="0">
              <a:latin typeface="+mn-lt"/>
              <a:cs typeface="Arial"/>
            </a:endParaRPr>
          </a:p>
          <a:p>
            <a:pPr marL="359147" indent="-359147">
              <a:buFont typeface="Lucida Grande"/>
              <a:buChar char="»"/>
            </a:pPr>
            <a:r>
              <a:rPr lang="en-US" dirty="0" smtClean="0">
                <a:latin typeface="+mn-lt"/>
                <a:cs typeface="Arial"/>
              </a:rPr>
              <a:t>Also stable number of less specifics /31 - /18 (~50)</a:t>
            </a:r>
          </a:p>
          <a:p>
            <a:pPr marL="359147" indent="-359147">
              <a:buFont typeface="Lucida Grande"/>
              <a:buChar char="»"/>
            </a:pPr>
            <a:endParaRPr lang="en-US" dirty="0">
              <a:latin typeface="+mn-lt"/>
              <a:cs typeface="Arial"/>
            </a:endParaRPr>
          </a:p>
          <a:p>
            <a:pPr marL="359147" indent="-359147">
              <a:buFont typeface="Lucida Grande"/>
              <a:buChar char="»"/>
            </a:pPr>
            <a:endParaRPr lang="en-US" b="1" dirty="0">
              <a:latin typeface="+mn-lt"/>
              <a:cs typeface="Arial"/>
            </a:endParaRPr>
          </a:p>
          <a:p>
            <a:pPr marL="359147" indent="-359147">
              <a:buFont typeface="Lucida Grande"/>
              <a:buChar char="»"/>
            </a:pPr>
            <a:r>
              <a:rPr lang="en-US" b="1" dirty="0" smtClean="0">
                <a:latin typeface="+mn-lt"/>
                <a:cs typeface="Arial"/>
              </a:rPr>
              <a:t>What about new announcements?</a:t>
            </a:r>
            <a:endParaRPr lang="en-US" b="1" dirty="0">
              <a:latin typeface="+mn-lt"/>
              <a:cs typeface="Arial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507" y="404664"/>
            <a:ext cx="8915400" cy="576064"/>
          </a:xfrm>
        </p:spPr>
        <p:txBody>
          <a:bodyPr/>
          <a:lstStyle/>
          <a:p>
            <a:r>
              <a:rPr lang="en-US" dirty="0" err="1" smtClean="0">
                <a:latin typeface="+mj-lt"/>
              </a:rPr>
              <a:t>Blackholing</a:t>
            </a:r>
            <a:r>
              <a:rPr lang="en-US" dirty="0" smtClean="0">
                <a:latin typeface="+mj-lt"/>
              </a:rPr>
              <a:t> Usage Analysis – Active Announcements</a:t>
            </a:r>
            <a:endParaRPr lang="en-GB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3087" y="2276872"/>
            <a:ext cx="990600" cy="914400"/>
          </a:xfrm>
          <a:prstGeom prst="rect">
            <a:avLst/>
          </a:prstGeom>
        </p:spPr>
        <p:txBody>
          <a:bodyPr wrap="none" lIns="95773" tIns="47887" rIns="95773" bIns="47887" rtlCol="0">
            <a:noAutofit/>
          </a:bodyPr>
          <a:lstStyle/>
          <a:p>
            <a:endParaRPr lang="de-DE" sz="160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37244" y="6448255"/>
            <a:ext cx="2311400" cy="365125"/>
          </a:xfrm>
        </p:spPr>
        <p:txBody>
          <a:bodyPr/>
          <a:lstStyle/>
          <a:p>
            <a:fld id="{315A6F1E-9665-4F07-8891-D6A933BD074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855545"/>
            <a:ext cx="5976664" cy="595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846128"/>
            <a:ext cx="6050904" cy="588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8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68861" y="1484784"/>
            <a:ext cx="3220643" cy="4443921"/>
          </a:xfrm>
        </p:spPr>
        <p:txBody>
          <a:bodyPr>
            <a:noAutofit/>
          </a:bodyPr>
          <a:lstStyle/>
          <a:p>
            <a:pPr marL="359147" indent="-359147">
              <a:buFont typeface="Lucida Grande"/>
              <a:buChar char="»"/>
            </a:pPr>
            <a:r>
              <a:rPr lang="en-US" dirty="0">
                <a:latin typeface="+mn-lt"/>
                <a:cs typeface="Arial"/>
              </a:rPr>
              <a:t>High variance in new </a:t>
            </a:r>
            <a:r>
              <a:rPr lang="en-US" dirty="0" smtClean="0">
                <a:latin typeface="+mn-lt"/>
                <a:cs typeface="Arial"/>
              </a:rPr>
              <a:t>announcements</a:t>
            </a:r>
          </a:p>
          <a:p>
            <a:pPr marL="359147" indent="-359147">
              <a:buFont typeface="Lucida Grande"/>
              <a:buChar char="»"/>
            </a:pPr>
            <a:endParaRPr lang="en-US" dirty="0">
              <a:latin typeface="+mn-lt"/>
              <a:cs typeface="Arial"/>
            </a:endParaRPr>
          </a:p>
          <a:p>
            <a:pPr marL="359147" indent="-359147">
              <a:buFont typeface="Lucida Grande"/>
              <a:buChar char="»"/>
            </a:pPr>
            <a:r>
              <a:rPr lang="en-US" dirty="0" smtClean="0">
                <a:latin typeface="+mn-lt"/>
                <a:cs typeface="Arial"/>
              </a:rPr>
              <a:t>Spikey less specifics</a:t>
            </a:r>
            <a:br>
              <a:rPr lang="en-US" dirty="0" smtClean="0">
                <a:latin typeface="+mn-lt"/>
                <a:cs typeface="Arial"/>
              </a:rPr>
            </a:br>
            <a:r>
              <a:rPr lang="en-US" dirty="0" smtClean="0">
                <a:latin typeface="+mn-lt"/>
                <a:cs typeface="Arial"/>
              </a:rPr>
              <a:t>(/31 - /18)</a:t>
            </a:r>
          </a:p>
          <a:p>
            <a:pPr marL="0" indent="0">
              <a:buNone/>
            </a:pPr>
            <a:endParaRPr lang="en-US" b="1" dirty="0" smtClean="0">
              <a:latin typeface="+mn-lt"/>
              <a:cs typeface="Arial"/>
            </a:endParaRPr>
          </a:p>
          <a:p>
            <a:pPr marL="359147" indent="-359147">
              <a:buFont typeface="Lucida Grande"/>
              <a:buChar char="»"/>
            </a:pPr>
            <a:r>
              <a:rPr lang="en-US" dirty="0" err="1" smtClean="0">
                <a:latin typeface="+mn-lt"/>
                <a:cs typeface="Arial"/>
              </a:rPr>
              <a:t>Blackholing</a:t>
            </a:r>
            <a:r>
              <a:rPr lang="en-US" dirty="0" smtClean="0">
                <a:latin typeface="+mn-lt"/>
                <a:cs typeface="Arial"/>
              </a:rPr>
              <a:t> is indeed widely used!</a:t>
            </a:r>
            <a:endParaRPr lang="en-US" dirty="0">
              <a:latin typeface="+mn-lt"/>
              <a:cs typeface="Arial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b="1" dirty="0" smtClean="0">
                <a:latin typeface="+mn-lt"/>
              </a:rPr>
              <a:t>But which prefix sizes?</a:t>
            </a:r>
            <a:endParaRPr lang="en-US" b="1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507" y="404664"/>
            <a:ext cx="8915400" cy="576064"/>
          </a:xfrm>
        </p:spPr>
        <p:txBody>
          <a:bodyPr/>
          <a:lstStyle/>
          <a:p>
            <a:r>
              <a:rPr lang="en-US" dirty="0" err="1" smtClean="0">
                <a:latin typeface="+mj-lt"/>
              </a:rPr>
              <a:t>Blackholing</a:t>
            </a:r>
            <a:r>
              <a:rPr lang="en-US" dirty="0" smtClean="0">
                <a:latin typeface="+mj-lt"/>
              </a:rPr>
              <a:t> Usage Analysis – New Announcements</a:t>
            </a:r>
            <a:endParaRPr lang="en-GB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3087" y="2276872"/>
            <a:ext cx="990600" cy="914400"/>
          </a:xfrm>
          <a:prstGeom prst="rect">
            <a:avLst/>
          </a:prstGeom>
        </p:spPr>
        <p:txBody>
          <a:bodyPr wrap="none" lIns="95773" tIns="47887" rIns="95773" bIns="47887" rtlCol="0">
            <a:noAutofit/>
          </a:bodyPr>
          <a:lstStyle/>
          <a:p>
            <a:endParaRPr lang="de-DE" sz="160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37244" y="6448255"/>
            <a:ext cx="2311400" cy="365125"/>
          </a:xfrm>
        </p:spPr>
        <p:txBody>
          <a:bodyPr/>
          <a:lstStyle/>
          <a:p>
            <a:fld id="{315A6F1E-9665-4F07-8891-D6A933BD074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855545"/>
            <a:ext cx="5976664" cy="595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08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6509" y="1412777"/>
            <a:ext cx="3220643" cy="4968554"/>
          </a:xfrm>
        </p:spPr>
        <p:txBody>
          <a:bodyPr>
            <a:normAutofit/>
          </a:bodyPr>
          <a:lstStyle/>
          <a:p>
            <a:pPr marL="359147" indent="-359147">
              <a:buFont typeface="Lucida Grande"/>
              <a:buChar char="»"/>
            </a:pPr>
            <a:r>
              <a:rPr lang="en-US" sz="2100" dirty="0" smtClean="0">
                <a:latin typeface="+mn-lt"/>
                <a:cs typeface="Arial"/>
              </a:rPr>
              <a:t>Mainly /32 announcements (97%)</a:t>
            </a:r>
          </a:p>
          <a:p>
            <a:endParaRPr lang="en-US" sz="1300" dirty="0">
              <a:latin typeface="+mn-lt"/>
              <a:cs typeface="Arial"/>
            </a:endParaRPr>
          </a:p>
          <a:p>
            <a:pPr marL="359147" indent="-359147">
              <a:buFont typeface="Lucida Grande"/>
              <a:buChar char="»"/>
            </a:pPr>
            <a:r>
              <a:rPr lang="en-US" sz="2100" dirty="0" smtClean="0">
                <a:latin typeface="+mn-lt"/>
                <a:cs typeface="Arial"/>
              </a:rPr>
              <a:t>/24 - /31 account </a:t>
            </a:r>
            <a:br>
              <a:rPr lang="en-US" sz="2100" dirty="0" smtClean="0">
                <a:latin typeface="+mn-lt"/>
                <a:cs typeface="Arial"/>
              </a:rPr>
            </a:br>
            <a:r>
              <a:rPr lang="en-US" sz="2100" dirty="0" smtClean="0">
                <a:latin typeface="+mn-lt"/>
                <a:cs typeface="Arial"/>
              </a:rPr>
              <a:t>for 2.5% </a:t>
            </a:r>
            <a:endParaRPr lang="en-US" sz="2100" dirty="0">
              <a:latin typeface="+mn-lt"/>
              <a:cs typeface="Arial"/>
            </a:endParaRPr>
          </a:p>
          <a:p>
            <a:endParaRPr lang="en-US" sz="1300" dirty="0">
              <a:latin typeface="+mn-lt"/>
              <a:cs typeface="Arial"/>
            </a:endParaRPr>
          </a:p>
          <a:p>
            <a:pPr marL="359147" indent="-359147">
              <a:buFont typeface="Lucida Grande"/>
              <a:buChar char="»"/>
            </a:pPr>
            <a:r>
              <a:rPr lang="en-US" sz="2100" dirty="0" smtClean="0">
                <a:latin typeface="+mn-lt"/>
                <a:cs typeface="Arial"/>
              </a:rPr>
              <a:t>9 announcements </a:t>
            </a:r>
            <a:br>
              <a:rPr lang="en-US" sz="2100" dirty="0" smtClean="0">
                <a:latin typeface="+mn-lt"/>
                <a:cs typeface="Arial"/>
              </a:rPr>
            </a:br>
            <a:r>
              <a:rPr lang="en-US" sz="2100" dirty="0" smtClean="0">
                <a:latin typeface="+mn-lt"/>
                <a:cs typeface="Arial"/>
              </a:rPr>
              <a:t>for &lt; /24</a:t>
            </a:r>
          </a:p>
          <a:p>
            <a:pPr marL="359147" indent="-359147">
              <a:buFont typeface="Lucida Grande"/>
              <a:buChar char="»"/>
            </a:pPr>
            <a:endParaRPr lang="en-US" sz="2100" dirty="0">
              <a:latin typeface="+mn-lt"/>
              <a:cs typeface="Arial"/>
            </a:endParaRPr>
          </a:p>
          <a:p>
            <a:pPr marL="359147" indent="-359147">
              <a:buFont typeface="Lucida Grande"/>
              <a:buChar char="»"/>
            </a:pPr>
            <a:r>
              <a:rPr lang="en-US" sz="2100" dirty="0" smtClean="0">
                <a:latin typeface="+mn-lt"/>
                <a:cs typeface="Arial"/>
              </a:rPr>
              <a:t>More specific acceptance needed</a:t>
            </a:r>
            <a:endParaRPr lang="en-US" sz="2100" dirty="0">
              <a:latin typeface="+mn-lt"/>
              <a:cs typeface="Arial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b="1" dirty="0" smtClean="0">
                <a:latin typeface="+mn-lt"/>
              </a:rPr>
              <a:t>Announced for how long?</a:t>
            </a:r>
            <a:endParaRPr lang="en-US" b="1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507" y="404664"/>
            <a:ext cx="8915400" cy="576064"/>
          </a:xfrm>
        </p:spPr>
        <p:txBody>
          <a:bodyPr/>
          <a:lstStyle/>
          <a:p>
            <a:r>
              <a:rPr lang="en-US" dirty="0" err="1" smtClean="0">
                <a:latin typeface="+mj-lt"/>
              </a:rPr>
              <a:t>Blackholing</a:t>
            </a:r>
            <a:r>
              <a:rPr lang="en-US" dirty="0" smtClean="0">
                <a:latin typeface="+mj-lt"/>
              </a:rPr>
              <a:t> Usage Analysis – Prefix Length</a:t>
            </a:r>
            <a:endParaRPr lang="en-GB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3087" y="2276872"/>
            <a:ext cx="990600" cy="914400"/>
          </a:xfrm>
          <a:prstGeom prst="rect">
            <a:avLst/>
          </a:prstGeom>
        </p:spPr>
        <p:txBody>
          <a:bodyPr wrap="none" lIns="95773" tIns="47887" rIns="95773" bIns="47887" rtlCol="0">
            <a:noAutofit/>
          </a:bodyPr>
          <a:lstStyle/>
          <a:p>
            <a:endParaRPr lang="de-DE" sz="160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37244" y="6448255"/>
            <a:ext cx="2311400" cy="365125"/>
          </a:xfrm>
        </p:spPr>
        <p:txBody>
          <a:bodyPr/>
          <a:lstStyle/>
          <a:p>
            <a:fld id="{315A6F1E-9665-4F07-8891-D6A933BD074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96" y="1196752"/>
            <a:ext cx="5301208" cy="530120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64" y="908720"/>
            <a:ext cx="5711245" cy="565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6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nk-you page">
  <a:themeElements>
    <a:clrScheme name="DE-CIX Colours">
      <a:dk1>
        <a:srgbClr val="595959"/>
      </a:dk1>
      <a:lt1>
        <a:sysClr val="window" lastClr="FFFFFF"/>
      </a:lt1>
      <a:dk2>
        <a:srgbClr val="7F7F7F"/>
      </a:dk2>
      <a:lt2>
        <a:srgbClr val="EEECE1"/>
      </a:lt2>
      <a:accent1>
        <a:srgbClr val="C1001F"/>
      </a:accent1>
      <a:accent2>
        <a:srgbClr val="FCCA00"/>
      </a:accent2>
      <a:accent3>
        <a:srgbClr val="FCE003"/>
      </a:accent3>
      <a:accent4>
        <a:srgbClr val="FCE600"/>
      </a:accent4>
      <a:accent5>
        <a:srgbClr val="EBBD05"/>
      </a:accent5>
      <a:accent6>
        <a:srgbClr val="F79646"/>
      </a:accent6>
      <a:hlink>
        <a:srgbClr val="C1001F"/>
      </a:hlink>
      <a:folHlink>
        <a:srgbClr val="59595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ank you page Handel gothic">
  <a:themeElements>
    <a:clrScheme name="DE-CIX Colours">
      <a:dk1>
        <a:srgbClr val="595959"/>
      </a:dk1>
      <a:lt1>
        <a:sysClr val="window" lastClr="FFFFFF"/>
      </a:lt1>
      <a:dk2>
        <a:srgbClr val="7F7F7F"/>
      </a:dk2>
      <a:lt2>
        <a:srgbClr val="EEECE1"/>
      </a:lt2>
      <a:accent1>
        <a:srgbClr val="C1001F"/>
      </a:accent1>
      <a:accent2>
        <a:srgbClr val="FCCA00"/>
      </a:accent2>
      <a:accent3>
        <a:srgbClr val="FCE003"/>
      </a:accent3>
      <a:accent4>
        <a:srgbClr val="FCE600"/>
      </a:accent4>
      <a:accent5>
        <a:srgbClr val="EBBD05"/>
      </a:accent5>
      <a:accent6>
        <a:srgbClr val="F79646"/>
      </a:accent6>
      <a:hlink>
        <a:srgbClr val="C1001F"/>
      </a:hlink>
      <a:folHlink>
        <a:srgbClr val="59595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DE-CIX-ppt-Vorlage-4-3.potx</Template>
  <TotalTime>26687</TotalTime>
  <Words>426</Words>
  <Application>Microsoft Office PowerPoint</Application>
  <PresentationFormat>A4 Paper (210x297 mm)</PresentationFormat>
  <Paragraphs>141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Thank-you page</vt:lpstr>
      <vt:lpstr>Thank you page Handel gothic</vt:lpstr>
      <vt:lpstr>Office Theme</vt:lpstr>
      <vt:lpstr>Blackholing at IXPs</vt:lpstr>
      <vt:lpstr>DDoS Attacks Remain a Serious  Threat</vt:lpstr>
      <vt:lpstr>What is Blackholing?</vt:lpstr>
      <vt:lpstr>Recap – Blackholing at IXPs</vt:lpstr>
      <vt:lpstr>Recap – Blackholing at IXPs</vt:lpstr>
      <vt:lpstr>PowerPoint Presentation</vt:lpstr>
      <vt:lpstr>Blackholing Usage Analysis – Active Announcements</vt:lpstr>
      <vt:lpstr>Blackholing Usage Analysis – New Announcements</vt:lpstr>
      <vt:lpstr>Blackholing Usage Analysis – Prefix Length</vt:lpstr>
      <vt:lpstr>Blackholing Usage Analysis – Active Duration</vt:lpstr>
      <vt:lpstr>Blackholing Usage Analysis – Active Duration</vt:lpstr>
      <vt:lpstr>Blackholing Usage Analysis – Re-Announcements per Prefix</vt:lpstr>
      <vt:lpstr>Case Study - Impact on Traffic</vt:lpstr>
      <vt:lpstr>Summary</vt:lpstr>
      <vt:lpstr>Comments?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 Haberland</dc:creator>
  <cp:lastModifiedBy>.</cp:lastModifiedBy>
  <cp:revision>353</cp:revision>
  <cp:lastPrinted>2015-12-15T18:51:41Z</cp:lastPrinted>
  <dcterms:created xsi:type="dcterms:W3CDTF">2015-05-04T11:28:37Z</dcterms:created>
  <dcterms:modified xsi:type="dcterms:W3CDTF">2016-05-26T09:41:46Z</dcterms:modified>
</cp:coreProperties>
</file>