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58" r:id="rId5"/>
    <p:sldId id="262" r:id="rId6"/>
    <p:sldId id="261"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84" autoAdjust="0"/>
  </p:normalViewPr>
  <p:slideViewPr>
    <p:cSldViewPr snapToGrid="0" snapToObjects="1">
      <p:cViewPr varScale="1">
        <p:scale>
          <a:sx n="126" d="100"/>
          <a:sy n="126" d="100"/>
        </p:scale>
        <p:origin x="-3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8736E-BD85-E248-97CB-E608E05E741F}" type="datetimeFigureOut">
              <a:rPr lang="en-US" smtClean="0"/>
              <a:t>22/05/16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0F442-A635-4D47-926D-A2FCD51C97D7}" type="slidenum">
              <a:rPr lang="en-US" smtClean="0"/>
              <a:t>‹#›</a:t>
            </a:fld>
            <a:endParaRPr lang="en-US"/>
          </a:p>
        </p:txBody>
      </p:sp>
    </p:spTree>
    <p:extLst>
      <p:ext uri="{BB962C8B-B14F-4D97-AF65-F5344CB8AC3E}">
        <p14:creationId xmlns:p14="http://schemas.microsoft.com/office/powerpoint/2010/main" val="327849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 I’m Will and I’ll be giving you an update</a:t>
            </a:r>
            <a:r>
              <a:rPr lang="en-US" baseline="0" dirty="0" smtClean="0"/>
              <a:t> about the </a:t>
            </a:r>
            <a:r>
              <a:rPr lang="en-US" baseline="0" dirty="0" err="1" smtClean="0"/>
              <a:t>Manrs</a:t>
            </a:r>
            <a:r>
              <a:rPr lang="en-US" baseline="0" dirty="0" smtClean="0"/>
              <a:t> BCOP document.</a:t>
            </a:r>
            <a:endParaRPr lang="en-US" dirty="0"/>
          </a:p>
        </p:txBody>
      </p:sp>
      <p:sp>
        <p:nvSpPr>
          <p:cNvPr id="4" name="Slide Number Placeholder 3"/>
          <p:cNvSpPr>
            <a:spLocks noGrp="1"/>
          </p:cNvSpPr>
          <p:nvPr>
            <p:ph type="sldNum" sz="quarter" idx="10"/>
          </p:nvPr>
        </p:nvSpPr>
        <p:spPr/>
        <p:txBody>
          <a:bodyPr/>
          <a:lstStyle/>
          <a:p>
            <a:fld id="{C450F442-A635-4D47-926D-A2FCD51C97D7}" type="slidenum">
              <a:rPr lang="en-US" smtClean="0"/>
              <a:t>1</a:t>
            </a:fld>
            <a:endParaRPr lang="en-US"/>
          </a:p>
        </p:txBody>
      </p:sp>
    </p:spTree>
    <p:extLst>
      <p:ext uri="{BB962C8B-B14F-4D97-AF65-F5344CB8AC3E}">
        <p14:creationId xmlns:p14="http://schemas.microsoft.com/office/powerpoint/2010/main" val="3518743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a short reminder before going further, as some might not be aware of this project. There is a project was started in July 2014 by network operators in order to “ improve the security and resilience of the global routing system “ . To sum it up simply, there is </a:t>
            </a:r>
            <a:r>
              <a:rPr lang="en-US" baseline="0" dirty="0" smtClean="0"/>
              <a:t>some basic actions </a:t>
            </a:r>
            <a:r>
              <a:rPr lang="en-US" baseline="0" dirty="0" smtClean="0"/>
              <a:t>that can be done on your network that could make the internet a better </a:t>
            </a:r>
            <a:r>
              <a:rPr lang="en-US" baseline="0" dirty="0" smtClean="0"/>
              <a:t>place, the good </a:t>
            </a:r>
            <a:r>
              <a:rPr lang="en-US" baseline="0" dirty="0" err="1" smtClean="0"/>
              <a:t>manrs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450F442-A635-4D47-926D-A2FCD51C97D7}" type="slidenum">
              <a:rPr lang="en-US" smtClean="0"/>
              <a:t>2</a:t>
            </a:fld>
            <a:endParaRPr lang="en-US"/>
          </a:p>
        </p:txBody>
      </p:sp>
    </p:spTree>
    <p:extLst>
      <p:ext uri="{BB962C8B-B14F-4D97-AF65-F5344CB8AC3E}">
        <p14:creationId xmlns:p14="http://schemas.microsoft.com/office/powerpoint/2010/main" val="730332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a:t>
            </a:r>
            <a:r>
              <a:rPr lang="en-US" baseline="0" dirty="0" smtClean="0"/>
              <a:t> you would say that sounds probably obvious, but we all know that people are not always aware of the impact of misconfiguration and bad </a:t>
            </a:r>
            <a:r>
              <a:rPr lang="en-US" baseline="0" dirty="0" err="1" smtClean="0"/>
              <a:t>manrs</a:t>
            </a:r>
            <a:r>
              <a:rPr lang="en-US" baseline="0" dirty="0" smtClean="0"/>
              <a:t>.  So we want to help small network operators who don’t necessarily have the knowledge to do that. And then we can also validate that those network are compliant, and possibly </a:t>
            </a:r>
            <a:r>
              <a:rPr lang="en-US" baseline="0" dirty="0" err="1" smtClean="0"/>
              <a:t>endup</a:t>
            </a:r>
            <a:r>
              <a:rPr lang="en-US" baseline="0" dirty="0" smtClean="0"/>
              <a:t> in the </a:t>
            </a:r>
            <a:r>
              <a:rPr lang="en-US" baseline="0" dirty="0" err="1" smtClean="0"/>
              <a:t>manrs</a:t>
            </a:r>
            <a:r>
              <a:rPr lang="en-US" baseline="0" dirty="0" smtClean="0"/>
              <a:t> list.</a:t>
            </a:r>
            <a:endParaRPr lang="en-US" dirty="0"/>
          </a:p>
        </p:txBody>
      </p:sp>
      <p:sp>
        <p:nvSpPr>
          <p:cNvPr id="4" name="Slide Number Placeholder 3"/>
          <p:cNvSpPr>
            <a:spLocks noGrp="1"/>
          </p:cNvSpPr>
          <p:nvPr>
            <p:ph type="sldNum" sz="quarter" idx="10"/>
          </p:nvPr>
        </p:nvSpPr>
        <p:spPr/>
        <p:txBody>
          <a:bodyPr/>
          <a:lstStyle/>
          <a:p>
            <a:fld id="{C450F442-A635-4D47-926D-A2FCD51C97D7}" type="slidenum">
              <a:rPr lang="en-US" smtClean="0"/>
              <a:t>3</a:t>
            </a:fld>
            <a:endParaRPr lang="en-US"/>
          </a:p>
        </p:txBody>
      </p:sp>
    </p:spTree>
    <p:extLst>
      <p:ext uri="{BB962C8B-B14F-4D97-AF65-F5344CB8AC3E}">
        <p14:creationId xmlns:p14="http://schemas.microsoft.com/office/powerpoint/2010/main" val="730332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a:t>
            </a:r>
            <a:r>
              <a:rPr lang="en-US" baseline="0" dirty="0" smtClean="0"/>
              <a:t> the last Ripe Meeting in Bucharest, Job </a:t>
            </a:r>
            <a:r>
              <a:rPr lang="en-US" baseline="0" dirty="0" err="1" smtClean="0"/>
              <a:t>Snijders</a:t>
            </a:r>
            <a:r>
              <a:rPr lang="en-US" baseline="0" dirty="0" smtClean="0"/>
              <a:t> suggested that a document with simple action should be written and looked for volunteers. A group started communicating about it and actually created a document covering the following topics. We have examples and links for most of the sections, however some others need to be completed.</a:t>
            </a:r>
            <a:endParaRPr lang="en-US" dirty="0"/>
          </a:p>
        </p:txBody>
      </p:sp>
      <p:sp>
        <p:nvSpPr>
          <p:cNvPr id="4" name="Slide Number Placeholder 3"/>
          <p:cNvSpPr>
            <a:spLocks noGrp="1"/>
          </p:cNvSpPr>
          <p:nvPr>
            <p:ph type="sldNum" sz="quarter" idx="10"/>
          </p:nvPr>
        </p:nvSpPr>
        <p:spPr/>
        <p:txBody>
          <a:bodyPr/>
          <a:lstStyle/>
          <a:p>
            <a:fld id="{C450F442-A635-4D47-926D-A2FCD51C97D7}" type="slidenum">
              <a:rPr lang="en-US" smtClean="0"/>
              <a:t>4</a:t>
            </a:fld>
            <a:endParaRPr lang="en-US"/>
          </a:p>
        </p:txBody>
      </p:sp>
    </p:spTree>
    <p:extLst>
      <p:ext uri="{BB962C8B-B14F-4D97-AF65-F5344CB8AC3E}">
        <p14:creationId xmlns:p14="http://schemas.microsoft.com/office/powerpoint/2010/main" val="730332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sample topology</a:t>
            </a:r>
            <a:r>
              <a:rPr lang="en-US" baseline="0" dirty="0" smtClean="0"/>
              <a:t> we used with transit, peers, and so on. Obviously all these network should be registered and their announcement described in the IRR database. And they should </a:t>
            </a:r>
            <a:r>
              <a:rPr lang="en-US" baseline="0" dirty="0" err="1" smtClean="0"/>
              <a:t>fliter</a:t>
            </a:r>
            <a:r>
              <a:rPr lang="en-US" baseline="0" dirty="0" smtClean="0"/>
              <a:t> what they receive and announce. </a:t>
            </a:r>
            <a:endParaRPr lang="en-US" dirty="0"/>
          </a:p>
        </p:txBody>
      </p:sp>
      <p:sp>
        <p:nvSpPr>
          <p:cNvPr id="4" name="Slide Number Placeholder 3"/>
          <p:cNvSpPr>
            <a:spLocks noGrp="1"/>
          </p:cNvSpPr>
          <p:nvPr>
            <p:ph type="sldNum" sz="quarter" idx="10"/>
          </p:nvPr>
        </p:nvSpPr>
        <p:spPr/>
        <p:txBody>
          <a:bodyPr/>
          <a:lstStyle/>
          <a:p>
            <a:fld id="{C450F442-A635-4D47-926D-A2FCD51C97D7}" type="slidenum">
              <a:rPr lang="en-US" smtClean="0"/>
              <a:t>5</a:t>
            </a:fld>
            <a:endParaRPr lang="en-US"/>
          </a:p>
        </p:txBody>
      </p:sp>
    </p:spTree>
    <p:extLst>
      <p:ext uri="{BB962C8B-B14F-4D97-AF65-F5344CB8AC3E}">
        <p14:creationId xmlns:p14="http://schemas.microsoft.com/office/powerpoint/2010/main" val="730332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some of the actions simple instructions was very difficult to provide without significantly bloating the document itself. But we decided to stick to the main idea – to make the document readable and create guidance, not a textbook.</a:t>
            </a:r>
          </a:p>
          <a:p>
            <a:endParaRPr lang="en-US" baseline="0" dirty="0" smtClean="0"/>
          </a:p>
          <a:p>
            <a:r>
              <a:rPr lang="en-US" baseline="0" dirty="0" smtClean="0"/>
              <a:t>The main problem, manifested itself, for instance, in cases of building filters using the IRR system or RPKI, is the whole data collection and maintenance. </a:t>
            </a:r>
          </a:p>
          <a:p>
            <a:endParaRPr lang="en-US" baseline="0" dirty="0" smtClean="0"/>
          </a:p>
          <a:p>
            <a:r>
              <a:rPr lang="en-US" baseline="0" dirty="0" smtClean="0"/>
              <a:t>Instead we provided relatively high-level implementation steps and references for further reading.</a:t>
            </a:r>
          </a:p>
          <a:p>
            <a:endParaRPr lang="en-US" baseline="0" dirty="0" smtClean="0"/>
          </a:p>
          <a:p>
            <a:r>
              <a:rPr lang="en-US" baseline="0" dirty="0" smtClean="0"/>
              <a:t>But the truth is – even simple basic practices require clue and heavy lifting from a network operator.</a:t>
            </a:r>
            <a:endParaRPr lang="en-US" dirty="0"/>
          </a:p>
        </p:txBody>
      </p:sp>
      <p:sp>
        <p:nvSpPr>
          <p:cNvPr id="4" name="Slide Number Placeholder 3"/>
          <p:cNvSpPr>
            <a:spLocks noGrp="1"/>
          </p:cNvSpPr>
          <p:nvPr>
            <p:ph type="sldNum" sz="quarter" idx="10"/>
          </p:nvPr>
        </p:nvSpPr>
        <p:spPr/>
        <p:txBody>
          <a:bodyPr/>
          <a:lstStyle/>
          <a:p>
            <a:fld id="{C450F442-A635-4D47-926D-A2FCD51C97D7}" type="slidenum">
              <a:rPr lang="en-US" smtClean="0"/>
              <a:t>6</a:t>
            </a:fld>
            <a:endParaRPr lang="en-US"/>
          </a:p>
        </p:txBody>
      </p:sp>
    </p:spTree>
    <p:extLst>
      <p:ext uri="{BB962C8B-B14F-4D97-AF65-F5344CB8AC3E}">
        <p14:creationId xmlns:p14="http://schemas.microsoft.com/office/powerpoint/2010/main" val="730332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now go further with this document, we would be glad to have some comments, feedback and views on what you think is missing / wrong / incomplete. Once we agree we have something ready, we will put it out to the rest of the community. And obviously, you are welcome to join the mailing list to share your comments and update. Don’t be afraid, we don’t have ticketing system answering, and the traffic is no that high there.</a:t>
            </a:r>
            <a:endParaRPr lang="en-US" dirty="0"/>
          </a:p>
        </p:txBody>
      </p:sp>
      <p:sp>
        <p:nvSpPr>
          <p:cNvPr id="4" name="Slide Number Placeholder 3"/>
          <p:cNvSpPr>
            <a:spLocks noGrp="1"/>
          </p:cNvSpPr>
          <p:nvPr>
            <p:ph type="sldNum" sz="quarter" idx="10"/>
          </p:nvPr>
        </p:nvSpPr>
        <p:spPr/>
        <p:txBody>
          <a:bodyPr/>
          <a:lstStyle/>
          <a:p>
            <a:fld id="{C450F442-A635-4D47-926D-A2FCD51C97D7}" type="slidenum">
              <a:rPr lang="en-US" smtClean="0"/>
              <a:t>7</a:t>
            </a:fld>
            <a:endParaRPr lang="en-US"/>
          </a:p>
        </p:txBody>
      </p:sp>
    </p:spTree>
    <p:extLst>
      <p:ext uri="{BB962C8B-B14F-4D97-AF65-F5344CB8AC3E}">
        <p14:creationId xmlns:p14="http://schemas.microsoft.com/office/powerpoint/2010/main" val="730332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we should also thank those who worked on that document up to now. Questions ?</a:t>
            </a:r>
            <a:endParaRPr lang="en-US" dirty="0"/>
          </a:p>
        </p:txBody>
      </p:sp>
      <p:sp>
        <p:nvSpPr>
          <p:cNvPr id="4" name="Slide Number Placeholder 3"/>
          <p:cNvSpPr>
            <a:spLocks noGrp="1"/>
          </p:cNvSpPr>
          <p:nvPr>
            <p:ph type="sldNum" sz="quarter" idx="10"/>
          </p:nvPr>
        </p:nvSpPr>
        <p:spPr/>
        <p:txBody>
          <a:bodyPr/>
          <a:lstStyle/>
          <a:p>
            <a:fld id="{C450F442-A635-4D47-926D-A2FCD51C97D7}" type="slidenum">
              <a:rPr lang="en-US" smtClean="0"/>
              <a:t>8</a:t>
            </a:fld>
            <a:endParaRPr lang="en-US"/>
          </a:p>
        </p:txBody>
      </p:sp>
    </p:spTree>
    <p:extLst>
      <p:ext uri="{BB962C8B-B14F-4D97-AF65-F5344CB8AC3E}">
        <p14:creationId xmlns:p14="http://schemas.microsoft.com/office/powerpoint/2010/main" val="730332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CH"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idx="1"/>
          </p:nvPr>
        </p:nvSpPr>
        <p:spPr/>
        <p:txBody>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22/05/16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22/05/16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22/05/16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22/05/16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22/05/16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H"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22/05/16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goo.gl/KcUOEw"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ravur-Condensed"/>
                <a:cs typeface="Gravur-Condensed"/>
              </a:rPr>
              <a:t>MANRS BCOP Update</a:t>
            </a:r>
            <a:endParaRPr lang="en-US" dirty="0">
              <a:latin typeface="Gravur-Condensed"/>
              <a:cs typeface="Gravur-Condensed"/>
            </a:endParaRPr>
          </a:p>
        </p:txBody>
      </p:sp>
      <p:sp>
        <p:nvSpPr>
          <p:cNvPr id="3" name="Subtitle 2"/>
          <p:cNvSpPr>
            <a:spLocks noGrp="1"/>
          </p:cNvSpPr>
          <p:nvPr>
            <p:ph type="subTitle" idx="1"/>
          </p:nvPr>
        </p:nvSpPr>
        <p:spPr>
          <a:xfrm>
            <a:off x="1371600" y="4201348"/>
            <a:ext cx="6400800" cy="1433690"/>
          </a:xfrm>
        </p:spPr>
        <p:txBody>
          <a:bodyPr>
            <a:normAutofit/>
          </a:bodyPr>
          <a:lstStyle/>
          <a:p>
            <a:r>
              <a:rPr lang="de-DE" sz="1800" dirty="0">
                <a:latin typeface="Gravur-Condensed"/>
                <a:cs typeface="Gravur-Condensed"/>
              </a:rPr>
              <a:t>Andrei </a:t>
            </a:r>
            <a:r>
              <a:rPr lang="de-DE" sz="1800" dirty="0" err="1" smtClean="0">
                <a:latin typeface="Gravur-Condensed"/>
                <a:cs typeface="Gravur-Condensed"/>
              </a:rPr>
              <a:t>Robachevsky</a:t>
            </a:r>
            <a:endParaRPr lang="de-DE" sz="1800" dirty="0" smtClean="0">
              <a:latin typeface="Gravur-Condensed"/>
              <a:cs typeface="Gravur-Condensed"/>
            </a:endParaRPr>
          </a:p>
          <a:p>
            <a:r>
              <a:rPr lang="cs-CZ" sz="1800" dirty="0" err="1">
                <a:latin typeface="Gravur-Condensed"/>
                <a:cs typeface="Gravur-Condensed"/>
              </a:rPr>
              <a:t>robachevsky@isoc.org</a:t>
            </a:r>
            <a:endParaRPr lang="en-US" sz="1800" dirty="0" smtClean="0">
              <a:latin typeface="Gravur-Condensed"/>
              <a:cs typeface="Gravur-Condensed"/>
            </a:endParaRPr>
          </a:p>
          <a:p>
            <a:r>
              <a:rPr lang="en-US" sz="1800" dirty="0" smtClean="0">
                <a:latin typeface="Gravur-Condensed"/>
                <a:cs typeface="Gravur-Condensed"/>
              </a:rPr>
              <a:t>Will </a:t>
            </a:r>
            <a:r>
              <a:rPr lang="en-US" sz="1800" dirty="0" smtClean="0">
                <a:latin typeface="Gravur-Condensed"/>
                <a:cs typeface="Gravur-Condensed"/>
              </a:rPr>
              <a:t>van </a:t>
            </a:r>
            <a:r>
              <a:rPr lang="en-US" sz="1800" dirty="0" err="1" smtClean="0">
                <a:latin typeface="Gravur-Condensed"/>
                <a:cs typeface="Gravur-Condensed"/>
              </a:rPr>
              <a:t>Gulik</a:t>
            </a:r>
            <a:endParaRPr lang="en-US" sz="1800" dirty="0" smtClean="0">
              <a:latin typeface="Gravur-Condensed"/>
              <a:cs typeface="Gravur-Condensed"/>
            </a:endParaRPr>
          </a:p>
          <a:p>
            <a:r>
              <a:rPr lang="en-US" sz="1800" dirty="0" err="1" smtClean="0">
                <a:latin typeface="Gravur-Condensed"/>
                <a:cs typeface="Gravur-Condensed"/>
              </a:rPr>
              <a:t>will@ip-</a:t>
            </a:r>
            <a:r>
              <a:rPr lang="en-US" sz="1800" dirty="0" err="1" smtClean="0">
                <a:latin typeface="Gravur-Condensed"/>
                <a:cs typeface="Gravur-Condensed"/>
              </a:rPr>
              <a:t>max.net</a:t>
            </a:r>
            <a:endParaRPr lang="en-US" sz="1800" dirty="0" smtClean="0">
              <a:latin typeface="Gravur-Condensed"/>
              <a:cs typeface="Gravur-Condensed"/>
            </a:endParaRPr>
          </a:p>
          <a:p>
            <a:endParaRPr lang="en-US" sz="1800" dirty="0">
              <a:latin typeface="Gravur-Condensed"/>
              <a:cs typeface="Gravur-Condensed"/>
            </a:endParaRPr>
          </a:p>
        </p:txBody>
      </p:sp>
      <p:sp>
        <p:nvSpPr>
          <p:cNvPr id="4" name="Footer Placeholder 3"/>
          <p:cNvSpPr>
            <a:spLocks noGrp="1"/>
          </p:cNvSpPr>
          <p:nvPr>
            <p:ph type="ftr" sz="quarter" idx="11"/>
          </p:nvPr>
        </p:nvSpPr>
        <p:spPr>
          <a:xfrm>
            <a:off x="2869258" y="6356350"/>
            <a:ext cx="3414889" cy="365125"/>
          </a:xfrm>
        </p:spPr>
        <p:txBody>
          <a:bodyPr/>
          <a:lstStyle/>
          <a:p>
            <a:r>
              <a:rPr lang="en-US" dirty="0" smtClean="0">
                <a:latin typeface="Gravur-Condensed"/>
                <a:cs typeface="Gravur-Condensed"/>
              </a:rPr>
              <a:t>MANRS BCOP Update - Ripe 72 - BCOP Task force</a:t>
            </a:r>
            <a:endParaRPr lang="en-US" dirty="0">
              <a:latin typeface="Gravur-Condensed"/>
              <a:cs typeface="Gravur-Condensed"/>
            </a:endParaRPr>
          </a:p>
        </p:txBody>
      </p:sp>
    </p:spTree>
    <p:extLst>
      <p:ext uri="{BB962C8B-B14F-4D97-AF65-F5344CB8AC3E}">
        <p14:creationId xmlns:p14="http://schemas.microsoft.com/office/powerpoint/2010/main" val="370422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ravur-Condensed"/>
                <a:cs typeface="Gravur-Condensed"/>
              </a:rPr>
              <a:t>MANRS – Short </a:t>
            </a:r>
            <a:r>
              <a:rPr lang="en-US" dirty="0">
                <a:latin typeface="Gravur-Condensed"/>
                <a:cs typeface="Gravur-Condensed"/>
              </a:rPr>
              <a:t>R</a:t>
            </a:r>
            <a:r>
              <a:rPr lang="en-US" dirty="0" smtClean="0">
                <a:latin typeface="Gravur-Condensed"/>
                <a:cs typeface="Gravur-Condensed"/>
              </a:rPr>
              <a:t>ecap</a:t>
            </a:r>
            <a:endParaRPr lang="en-US" dirty="0">
              <a:latin typeface="Gravur-Condensed"/>
              <a:cs typeface="Gravur-Condensed"/>
            </a:endParaRPr>
          </a:p>
        </p:txBody>
      </p:sp>
      <p:sp>
        <p:nvSpPr>
          <p:cNvPr id="3" name="Content Placeholder 2"/>
          <p:cNvSpPr>
            <a:spLocks noGrp="1"/>
          </p:cNvSpPr>
          <p:nvPr>
            <p:ph idx="1"/>
          </p:nvPr>
        </p:nvSpPr>
        <p:spPr/>
        <p:txBody>
          <a:bodyPr/>
          <a:lstStyle/>
          <a:p>
            <a:r>
              <a:rPr lang="en-US" dirty="0" smtClean="0">
                <a:latin typeface="Gravur-Condensed"/>
                <a:cs typeface="Gravur-Condensed"/>
              </a:rPr>
              <a:t>Mutually Agreed Norms for Routing Security</a:t>
            </a:r>
          </a:p>
          <a:p>
            <a:pPr lvl="1"/>
            <a:r>
              <a:rPr lang="en-US" dirty="0" smtClean="0">
                <a:latin typeface="Gravur-Condensed"/>
                <a:cs typeface="Gravur-Condensed"/>
              </a:rPr>
              <a:t>Let’s make the Internet a better place by doing simple actions.</a:t>
            </a:r>
          </a:p>
          <a:p>
            <a:pPr lvl="1"/>
            <a:r>
              <a:rPr lang="en-US" dirty="0" smtClean="0">
                <a:latin typeface="Gravur-Condensed"/>
                <a:cs typeface="Gravur-Condensed"/>
              </a:rPr>
              <a:t>Good MANRS: Filtering, Anti-spoofing, Coordination and support for Global validation</a:t>
            </a:r>
          </a:p>
          <a:p>
            <a:r>
              <a:rPr lang="en-US" dirty="0" smtClean="0">
                <a:latin typeface="Gravur-Condensed"/>
                <a:cs typeface="Gravur-Condensed"/>
              </a:rPr>
              <a:t>http</a:t>
            </a:r>
            <a:r>
              <a:rPr lang="en-US" dirty="0">
                <a:latin typeface="Gravur-Condensed"/>
                <a:cs typeface="Gravur-Condensed"/>
              </a:rPr>
              <a:t>://</a:t>
            </a:r>
            <a:r>
              <a:rPr lang="en-US" dirty="0" err="1" smtClean="0">
                <a:latin typeface="Gravur-Condensed"/>
                <a:cs typeface="Gravur-Condensed"/>
              </a:rPr>
              <a:t>www.manrs.org</a:t>
            </a:r>
            <a:r>
              <a:rPr lang="en-US" dirty="0" smtClean="0">
                <a:latin typeface="Gravur-Condensed"/>
                <a:cs typeface="Gravur-Condensed"/>
              </a:rPr>
              <a:t>/</a:t>
            </a:r>
          </a:p>
          <a:p>
            <a:endParaRPr lang="en-US" dirty="0">
              <a:latin typeface="Gravur-Condensed"/>
              <a:cs typeface="Gravur-Condensed"/>
            </a:endParaRPr>
          </a:p>
        </p:txBody>
      </p:sp>
      <p:sp>
        <p:nvSpPr>
          <p:cNvPr id="4" name="Footer Placeholder 3"/>
          <p:cNvSpPr>
            <a:spLocks noGrp="1"/>
          </p:cNvSpPr>
          <p:nvPr>
            <p:ph type="ftr" sz="quarter" idx="11"/>
          </p:nvPr>
        </p:nvSpPr>
        <p:spPr>
          <a:xfrm>
            <a:off x="2869258" y="6356350"/>
            <a:ext cx="3414889" cy="365125"/>
          </a:xfrm>
        </p:spPr>
        <p:txBody>
          <a:bodyPr/>
          <a:lstStyle/>
          <a:p>
            <a:r>
              <a:rPr lang="en-US" dirty="0" smtClean="0">
                <a:latin typeface="Gravur-Condensed"/>
                <a:cs typeface="Gravur-Condensed"/>
              </a:rPr>
              <a:t>MANRS BCOP Update - Ripe 72 - BCOP Task force</a:t>
            </a:r>
            <a:endParaRPr lang="en-US" dirty="0">
              <a:latin typeface="Gravur-Condensed"/>
              <a:cs typeface="Gravur-Condensed"/>
            </a:endParaRPr>
          </a:p>
        </p:txBody>
      </p:sp>
    </p:spTree>
    <p:extLst>
      <p:ext uri="{BB962C8B-B14F-4D97-AF65-F5344CB8AC3E}">
        <p14:creationId xmlns:p14="http://schemas.microsoft.com/office/powerpoint/2010/main" val="138263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ravur-Condensed"/>
                <a:cs typeface="Gravur-Condensed"/>
              </a:rPr>
              <a:t>MANRS BCOP – Why?</a:t>
            </a:r>
            <a:endParaRPr lang="en-US" dirty="0">
              <a:latin typeface="Gravur-Condensed"/>
              <a:cs typeface="Gravur-Condensed"/>
            </a:endParaRPr>
          </a:p>
        </p:txBody>
      </p:sp>
      <p:sp>
        <p:nvSpPr>
          <p:cNvPr id="3" name="Content Placeholder 2"/>
          <p:cNvSpPr>
            <a:spLocks noGrp="1"/>
          </p:cNvSpPr>
          <p:nvPr>
            <p:ph idx="1"/>
          </p:nvPr>
        </p:nvSpPr>
        <p:spPr/>
        <p:txBody>
          <a:bodyPr/>
          <a:lstStyle/>
          <a:p>
            <a:endParaRPr lang="en-US" dirty="0">
              <a:latin typeface="Gravur-Condensed"/>
              <a:cs typeface="Gravur-Condensed"/>
            </a:endParaRPr>
          </a:p>
          <a:p>
            <a:r>
              <a:rPr lang="en-US" dirty="0" smtClean="0">
                <a:latin typeface="Gravur-Condensed"/>
                <a:cs typeface="Gravur-Condensed"/>
              </a:rPr>
              <a:t>Ease </a:t>
            </a:r>
            <a:r>
              <a:rPr lang="en-US" dirty="0">
                <a:latin typeface="Gravur-Condensed"/>
                <a:cs typeface="Gravur-Condensed"/>
              </a:rPr>
              <a:t>deployment of measures required by MANRS </a:t>
            </a:r>
            <a:endParaRPr lang="en-US" dirty="0" smtClean="0">
              <a:latin typeface="Gravur-Condensed"/>
              <a:cs typeface="Gravur-Condensed"/>
            </a:endParaRPr>
          </a:p>
          <a:p>
            <a:r>
              <a:rPr lang="en-US" dirty="0" smtClean="0">
                <a:latin typeface="Gravur-Condensed"/>
                <a:cs typeface="Gravur-Condensed"/>
              </a:rPr>
              <a:t>Help checking </a:t>
            </a:r>
            <a:r>
              <a:rPr lang="en-US" dirty="0">
                <a:latin typeface="Gravur-Condensed"/>
                <a:cs typeface="Gravur-Condensed"/>
              </a:rPr>
              <a:t>if the network setup is compliant with MANRS</a:t>
            </a:r>
          </a:p>
          <a:p>
            <a:endParaRPr lang="en-US" dirty="0">
              <a:latin typeface="Gravur-Condensed"/>
              <a:cs typeface="Gravur-Condensed"/>
            </a:endParaRPr>
          </a:p>
        </p:txBody>
      </p:sp>
      <p:sp>
        <p:nvSpPr>
          <p:cNvPr id="4" name="Footer Placeholder 3"/>
          <p:cNvSpPr>
            <a:spLocks noGrp="1"/>
          </p:cNvSpPr>
          <p:nvPr>
            <p:ph type="ftr" sz="quarter" idx="11"/>
          </p:nvPr>
        </p:nvSpPr>
        <p:spPr>
          <a:xfrm>
            <a:off x="2869258" y="6356350"/>
            <a:ext cx="3414889" cy="365125"/>
          </a:xfrm>
        </p:spPr>
        <p:txBody>
          <a:bodyPr/>
          <a:lstStyle/>
          <a:p>
            <a:r>
              <a:rPr lang="en-US" dirty="0" smtClean="0">
                <a:latin typeface="Gravur-Condensed"/>
                <a:cs typeface="Gravur-Condensed"/>
              </a:rPr>
              <a:t>MANRS BCOP Update - Ripe 72 - BCOP Task force</a:t>
            </a:r>
            <a:endParaRPr lang="en-US" dirty="0">
              <a:latin typeface="Gravur-Condensed"/>
              <a:cs typeface="Gravur-Condensed"/>
            </a:endParaRPr>
          </a:p>
        </p:txBody>
      </p:sp>
    </p:spTree>
    <p:extLst>
      <p:ext uri="{BB962C8B-B14F-4D97-AF65-F5344CB8AC3E}">
        <p14:creationId xmlns:p14="http://schemas.microsoft.com/office/powerpoint/2010/main" val="69343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ravur-Condensed"/>
                <a:cs typeface="Gravur-Condensed"/>
              </a:rPr>
              <a:t>MANRS BCOP – What’s new ?</a:t>
            </a:r>
            <a:endParaRPr lang="en-US" dirty="0">
              <a:latin typeface="Gravur-Condensed"/>
              <a:cs typeface="Gravur-Condensed"/>
            </a:endParaRPr>
          </a:p>
        </p:txBody>
      </p:sp>
      <p:sp>
        <p:nvSpPr>
          <p:cNvPr id="3" name="Content Placeholder 2"/>
          <p:cNvSpPr>
            <a:spLocks noGrp="1"/>
          </p:cNvSpPr>
          <p:nvPr>
            <p:ph idx="1"/>
          </p:nvPr>
        </p:nvSpPr>
        <p:spPr/>
        <p:txBody>
          <a:bodyPr>
            <a:normAutofit/>
          </a:bodyPr>
          <a:lstStyle/>
          <a:p>
            <a:r>
              <a:rPr lang="fr-CH" dirty="0" smtClean="0">
                <a:latin typeface="Gravur-Condensed"/>
                <a:cs typeface="Gravur-Condensed"/>
              </a:rPr>
              <a:t>Document is alive</a:t>
            </a:r>
          </a:p>
          <a:p>
            <a:r>
              <a:rPr lang="fr-CH" dirty="0" smtClean="0">
                <a:latin typeface="Gravur-Condensed"/>
                <a:cs typeface="Gravur-Condensed"/>
              </a:rPr>
              <a:t>Topic covered :</a:t>
            </a:r>
          </a:p>
          <a:p>
            <a:pPr lvl="1"/>
            <a:r>
              <a:rPr lang="fr-CH" sz="2400" dirty="0" smtClean="0">
                <a:latin typeface="Gravur-Condensed"/>
                <a:cs typeface="Gravur-Condensed"/>
              </a:rPr>
              <a:t>Preventing propagation of incorrect routing information</a:t>
            </a:r>
            <a:endParaRPr lang="fr-CH" sz="2000" dirty="0" smtClean="0">
              <a:latin typeface="Gravur-Condensed"/>
              <a:cs typeface="Gravur-Condensed"/>
            </a:endParaRPr>
          </a:p>
          <a:p>
            <a:pPr lvl="1"/>
            <a:r>
              <a:rPr lang="fr-CH" sz="2400" dirty="0" smtClean="0">
                <a:latin typeface="Gravur-Condensed"/>
                <a:cs typeface="Gravur-Condensed"/>
              </a:rPr>
              <a:t>Using RPKI</a:t>
            </a:r>
          </a:p>
          <a:p>
            <a:pPr lvl="1"/>
            <a:r>
              <a:rPr lang="fr-CH" sz="2400" dirty="0" smtClean="0">
                <a:latin typeface="Gravur-Condensed"/>
                <a:cs typeface="Gravur-Condensed"/>
              </a:rPr>
              <a:t>Preventing traffic with spoofed source IP addresses</a:t>
            </a:r>
          </a:p>
          <a:p>
            <a:pPr lvl="1"/>
            <a:r>
              <a:rPr lang="fr-CH" sz="2400" dirty="0" smtClean="0">
                <a:latin typeface="Gravur-Condensed"/>
                <a:cs typeface="Gravur-Condensed"/>
              </a:rPr>
              <a:t>Facilitating global operational communication</a:t>
            </a:r>
          </a:p>
          <a:p>
            <a:pPr lvl="1"/>
            <a:r>
              <a:rPr lang="fr-CH" sz="2400" dirty="0" smtClean="0">
                <a:latin typeface="Gravur-Condensed"/>
                <a:cs typeface="Gravur-Condensed"/>
              </a:rPr>
              <a:t>Facilitating validation of routing information</a:t>
            </a:r>
            <a:endParaRPr lang="en-US" dirty="0" smtClean="0">
              <a:latin typeface="Gravur-Condensed"/>
              <a:cs typeface="Gravur-Condensed"/>
            </a:endParaRPr>
          </a:p>
        </p:txBody>
      </p:sp>
      <p:sp>
        <p:nvSpPr>
          <p:cNvPr id="4" name="Footer Placeholder 3"/>
          <p:cNvSpPr>
            <a:spLocks noGrp="1"/>
          </p:cNvSpPr>
          <p:nvPr>
            <p:ph type="ftr" sz="quarter" idx="11"/>
          </p:nvPr>
        </p:nvSpPr>
        <p:spPr>
          <a:xfrm>
            <a:off x="2869258" y="6356350"/>
            <a:ext cx="3414889" cy="365125"/>
          </a:xfrm>
        </p:spPr>
        <p:txBody>
          <a:bodyPr/>
          <a:lstStyle/>
          <a:p>
            <a:r>
              <a:rPr lang="en-US" dirty="0" smtClean="0">
                <a:latin typeface="Gravur-Condensed"/>
                <a:cs typeface="Gravur-Condensed"/>
              </a:rPr>
              <a:t>MANRS BCOP Update - Ripe 72 - BCOP Task force</a:t>
            </a:r>
            <a:endParaRPr lang="en-US" dirty="0">
              <a:latin typeface="Gravur-Condensed"/>
              <a:cs typeface="Gravur-Condensed"/>
            </a:endParaRPr>
          </a:p>
        </p:txBody>
      </p:sp>
    </p:spTree>
    <p:extLst>
      <p:ext uri="{BB962C8B-B14F-4D97-AF65-F5344CB8AC3E}">
        <p14:creationId xmlns:p14="http://schemas.microsoft.com/office/powerpoint/2010/main" val="36264862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ravur-Condensed"/>
                <a:cs typeface="Gravur-Condensed"/>
              </a:rPr>
              <a:t>MANRS BCOP – Sample topology</a:t>
            </a:r>
            <a:endParaRPr lang="en-US" dirty="0">
              <a:latin typeface="Gravur-Condensed"/>
              <a:cs typeface="Gravur-Condensed"/>
            </a:endParaRPr>
          </a:p>
        </p:txBody>
      </p:sp>
      <p:sp>
        <p:nvSpPr>
          <p:cNvPr id="4" name="Footer Placeholder 3"/>
          <p:cNvSpPr>
            <a:spLocks noGrp="1"/>
          </p:cNvSpPr>
          <p:nvPr>
            <p:ph type="ftr" sz="quarter" idx="11"/>
          </p:nvPr>
        </p:nvSpPr>
        <p:spPr>
          <a:xfrm>
            <a:off x="2869258" y="6356350"/>
            <a:ext cx="3414889" cy="365125"/>
          </a:xfrm>
        </p:spPr>
        <p:txBody>
          <a:bodyPr/>
          <a:lstStyle/>
          <a:p>
            <a:r>
              <a:rPr lang="en-US" dirty="0" smtClean="0">
                <a:latin typeface="Gravur-Condensed"/>
                <a:cs typeface="Gravur-Condensed"/>
              </a:rPr>
              <a:t>MANRS BCOP Update - Ripe 72 - BCOP Task force</a:t>
            </a:r>
            <a:endParaRPr lang="en-US" dirty="0">
              <a:latin typeface="Gravur-Condensed"/>
              <a:cs typeface="Gravur-Condensed"/>
            </a:endParaRPr>
          </a:p>
        </p:txBody>
      </p:sp>
      <p:pic>
        <p:nvPicPr>
          <p:cNvPr id="14" name="Content Placeholder 13" descr="network topology2.eps"/>
          <p:cNvPicPr>
            <a:picLocks noGrp="1" noChangeAspect="1"/>
          </p:cNvPicPr>
          <p:nvPr>
            <p:ph idx="1"/>
          </p:nvPr>
        </p:nvPicPr>
        <p:blipFill>
          <a:blip r:embed="rId3" cstate="print">
            <a:extLst>
              <a:ext uri="{28A0092B-C50C-407E-A947-70E740481C1C}">
                <a14:useLocalDpi xmlns:a14="http://schemas.microsoft.com/office/drawing/2010/main" val="0"/>
              </a:ext>
            </a:extLst>
          </a:blip>
          <a:srcRect l="-49506" r="-49506"/>
          <a:stretch>
            <a:fillRect/>
          </a:stretch>
        </p:blipFill>
        <p:spPr>
          <a:xfrm>
            <a:off x="-2143326" y="1293741"/>
            <a:ext cx="13394267" cy="5062609"/>
          </a:xfrm>
        </p:spPr>
      </p:pic>
    </p:spTree>
    <p:extLst>
      <p:ext uri="{BB962C8B-B14F-4D97-AF65-F5344CB8AC3E}">
        <p14:creationId xmlns:p14="http://schemas.microsoft.com/office/powerpoint/2010/main" val="11728975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ravur-Condensed"/>
                <a:cs typeface="Gravur-Condensed"/>
              </a:rPr>
              <a:t>MANRS BCOP – Challenges</a:t>
            </a:r>
            <a:endParaRPr lang="en-US" dirty="0">
              <a:latin typeface="Gravur-Condensed"/>
              <a:cs typeface="Gravur-Condensed"/>
            </a:endParaRPr>
          </a:p>
        </p:txBody>
      </p:sp>
      <p:sp>
        <p:nvSpPr>
          <p:cNvPr id="3" name="Content Placeholder 2"/>
          <p:cNvSpPr>
            <a:spLocks noGrp="1"/>
          </p:cNvSpPr>
          <p:nvPr>
            <p:ph idx="1"/>
          </p:nvPr>
        </p:nvSpPr>
        <p:spPr/>
        <p:txBody>
          <a:bodyPr>
            <a:normAutofit/>
          </a:bodyPr>
          <a:lstStyle/>
          <a:p>
            <a:r>
              <a:rPr lang="fr-CH" dirty="0" smtClean="0">
                <a:latin typeface="Gravur-Condensed"/>
                <a:cs typeface="Gravur-Condensed"/>
              </a:rPr>
              <a:t>Security is hard</a:t>
            </a:r>
          </a:p>
          <a:p>
            <a:pPr lvl="1"/>
            <a:r>
              <a:rPr lang="fr-CH" dirty="0" smtClean="0">
                <a:latin typeface="Gravur-Condensed"/>
                <a:cs typeface="Gravur-Condensed"/>
              </a:rPr>
              <a:t>Basic practices != single config line</a:t>
            </a:r>
          </a:p>
          <a:p>
            <a:pPr lvl="1"/>
            <a:r>
              <a:rPr lang="fr-CH" dirty="0" smtClean="0">
                <a:latin typeface="Gravur-Condensed"/>
                <a:cs typeface="Gravur-Condensed"/>
              </a:rPr>
              <a:t>Not even cut&amp;paste instructions in many cases</a:t>
            </a:r>
          </a:p>
          <a:p>
            <a:r>
              <a:rPr lang="fr-CH" dirty="0" smtClean="0">
                <a:latin typeface="Gravur-Condensed"/>
                <a:cs typeface="Gravur-Condensed"/>
              </a:rPr>
              <a:t>Data Infrastructure and automation</a:t>
            </a:r>
          </a:p>
          <a:p>
            <a:pPr lvl="1"/>
            <a:r>
              <a:rPr lang="fr-CH" dirty="0" smtClean="0">
                <a:latin typeface="Gravur-Condensed"/>
                <a:cs typeface="Gravur-Condensed"/>
              </a:rPr>
              <a:t>Organizing and keeping data up-to-date</a:t>
            </a:r>
          </a:p>
          <a:p>
            <a:pPr lvl="1"/>
            <a:r>
              <a:rPr lang="fr-CH" dirty="0" smtClean="0">
                <a:latin typeface="Gravur-Condensed"/>
                <a:cs typeface="Gravur-Condensed"/>
              </a:rPr>
              <a:t>Data -&gt; configuration</a:t>
            </a:r>
          </a:p>
          <a:p>
            <a:r>
              <a:rPr lang="fr-CH" smtClean="0">
                <a:latin typeface="Gravur-Condensed"/>
                <a:cs typeface="Gravur-Condensed"/>
              </a:rPr>
              <a:t>Requires clue and some heavy </a:t>
            </a:r>
            <a:r>
              <a:rPr lang="fr-CH" dirty="0" smtClean="0">
                <a:latin typeface="Gravur-Condensed"/>
                <a:cs typeface="Gravur-Condensed"/>
              </a:rPr>
              <a:t>lifting</a:t>
            </a:r>
          </a:p>
          <a:p>
            <a:pPr lvl="1"/>
            <a:endParaRPr lang="fr-CH" dirty="0" smtClean="0">
              <a:latin typeface="Gravur-Condensed"/>
              <a:cs typeface="Gravur-Condensed"/>
            </a:endParaRPr>
          </a:p>
        </p:txBody>
      </p:sp>
      <p:sp>
        <p:nvSpPr>
          <p:cNvPr id="4" name="Footer Placeholder 3"/>
          <p:cNvSpPr>
            <a:spLocks noGrp="1"/>
          </p:cNvSpPr>
          <p:nvPr>
            <p:ph type="ftr" sz="quarter" idx="11"/>
          </p:nvPr>
        </p:nvSpPr>
        <p:spPr>
          <a:xfrm>
            <a:off x="2869258" y="6356350"/>
            <a:ext cx="3414889" cy="365125"/>
          </a:xfrm>
        </p:spPr>
        <p:txBody>
          <a:bodyPr/>
          <a:lstStyle/>
          <a:p>
            <a:r>
              <a:rPr lang="en-US" dirty="0" smtClean="0">
                <a:latin typeface="Gravur-Condensed"/>
                <a:cs typeface="Gravur-Condensed"/>
              </a:rPr>
              <a:t>MANRS BCOP Update - Ripe 72 - BCOP Task force</a:t>
            </a:r>
            <a:endParaRPr lang="en-US" dirty="0">
              <a:latin typeface="Gravur-Condensed"/>
              <a:cs typeface="Gravur-Condensed"/>
            </a:endParaRPr>
          </a:p>
        </p:txBody>
      </p:sp>
    </p:spTree>
    <p:extLst>
      <p:ext uri="{BB962C8B-B14F-4D97-AF65-F5344CB8AC3E}">
        <p14:creationId xmlns:p14="http://schemas.microsoft.com/office/powerpoint/2010/main" val="12028874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ravur-Condensed"/>
                <a:cs typeface="Gravur-Condensed"/>
              </a:rPr>
              <a:t>MANRS BCOP – Now what ?</a:t>
            </a:r>
            <a:endParaRPr lang="en-US" dirty="0">
              <a:latin typeface="Gravur-Condensed"/>
              <a:cs typeface="Gravur-Condensed"/>
            </a:endParaRPr>
          </a:p>
        </p:txBody>
      </p:sp>
      <p:sp>
        <p:nvSpPr>
          <p:cNvPr id="3" name="Content Placeholder 2"/>
          <p:cNvSpPr>
            <a:spLocks noGrp="1"/>
          </p:cNvSpPr>
          <p:nvPr>
            <p:ph idx="1"/>
          </p:nvPr>
        </p:nvSpPr>
        <p:spPr/>
        <p:txBody>
          <a:bodyPr>
            <a:normAutofit/>
          </a:bodyPr>
          <a:lstStyle/>
          <a:p>
            <a:pPr marL="0" indent="0">
              <a:buNone/>
            </a:pPr>
            <a:endParaRPr lang="fr-CH" sz="2400" dirty="0">
              <a:latin typeface="Gravur-Condensed"/>
              <a:cs typeface="Gravur-Condensed"/>
            </a:endParaRPr>
          </a:p>
          <a:p>
            <a:r>
              <a:rPr lang="fr-CH" dirty="0" smtClean="0">
                <a:latin typeface="Gravur-Condensed"/>
                <a:cs typeface="Gravur-Condensed"/>
              </a:rPr>
              <a:t>We need you !</a:t>
            </a:r>
          </a:p>
          <a:p>
            <a:r>
              <a:rPr lang="fr-CH" dirty="0" smtClean="0">
                <a:latin typeface="Gravur-Condensed"/>
                <a:cs typeface="Gravur-Condensed"/>
              </a:rPr>
              <a:t>Document draft is currently out :</a:t>
            </a:r>
          </a:p>
          <a:p>
            <a:pPr lvl="1"/>
            <a:r>
              <a:rPr lang="fr-CH" dirty="0">
                <a:solidFill>
                  <a:schemeClr val="bg2">
                    <a:lumMod val="20000"/>
                    <a:lumOff val="80000"/>
                  </a:schemeClr>
                </a:solidFill>
                <a:latin typeface="Gravur-Condensed"/>
                <a:cs typeface="Gravur-Condensed"/>
                <a:hlinkClick r:id="rId3"/>
              </a:rPr>
              <a:t>https://goo.gl/</a:t>
            </a:r>
            <a:r>
              <a:rPr lang="fr-CH" dirty="0" smtClean="0">
                <a:solidFill>
                  <a:schemeClr val="bg2">
                    <a:lumMod val="20000"/>
                    <a:lumOff val="80000"/>
                  </a:schemeClr>
                </a:solidFill>
                <a:latin typeface="Gravur-Condensed"/>
                <a:cs typeface="Gravur-Condensed"/>
                <a:hlinkClick r:id="rId3"/>
              </a:rPr>
              <a:t>KcUOEw</a:t>
            </a:r>
            <a:endParaRPr lang="fr-CH" dirty="0" smtClean="0">
              <a:solidFill>
                <a:schemeClr val="bg2">
                  <a:lumMod val="20000"/>
                  <a:lumOff val="80000"/>
                </a:schemeClr>
              </a:solidFill>
              <a:latin typeface="Gravur-Condensed"/>
              <a:cs typeface="Gravur-Condensed"/>
            </a:endParaRPr>
          </a:p>
          <a:p>
            <a:pPr lvl="1"/>
            <a:r>
              <a:rPr lang="fr-CH" sz="2400" dirty="0" smtClean="0">
                <a:latin typeface="Gravur-Condensed"/>
                <a:cs typeface="Gravur-Condensed"/>
              </a:rPr>
              <a:t>We invited RIPE and NANOG BCOP communities to review and provide feedback</a:t>
            </a:r>
          </a:p>
          <a:p>
            <a:r>
              <a:rPr lang="fr-CH" dirty="0" smtClean="0">
                <a:latin typeface="Gravur-Condensed"/>
                <a:cs typeface="Gravur-Condensed"/>
              </a:rPr>
              <a:t>Please let us know what is missing and help improving the document</a:t>
            </a:r>
          </a:p>
        </p:txBody>
      </p:sp>
      <p:sp>
        <p:nvSpPr>
          <p:cNvPr id="4" name="Footer Placeholder 3"/>
          <p:cNvSpPr>
            <a:spLocks noGrp="1"/>
          </p:cNvSpPr>
          <p:nvPr>
            <p:ph type="ftr" sz="quarter" idx="11"/>
          </p:nvPr>
        </p:nvSpPr>
        <p:spPr>
          <a:xfrm>
            <a:off x="2869258" y="6356350"/>
            <a:ext cx="3414889" cy="365125"/>
          </a:xfrm>
        </p:spPr>
        <p:txBody>
          <a:bodyPr/>
          <a:lstStyle/>
          <a:p>
            <a:r>
              <a:rPr lang="en-US" dirty="0" smtClean="0">
                <a:latin typeface="Gravur-Condensed"/>
                <a:cs typeface="Gravur-Condensed"/>
              </a:rPr>
              <a:t>MANRS BCOP Update - Ripe 72 - BCOP Task force</a:t>
            </a:r>
            <a:endParaRPr lang="en-US" dirty="0">
              <a:latin typeface="Gravur-Condensed"/>
              <a:cs typeface="Gravur-Condensed"/>
            </a:endParaRPr>
          </a:p>
        </p:txBody>
      </p:sp>
    </p:spTree>
    <p:extLst>
      <p:ext uri="{BB962C8B-B14F-4D97-AF65-F5344CB8AC3E}">
        <p14:creationId xmlns:p14="http://schemas.microsoft.com/office/powerpoint/2010/main" val="34750832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ravur-Condensed"/>
                <a:cs typeface="Gravur-Condensed"/>
              </a:rPr>
              <a:t>MANRS BCOP </a:t>
            </a:r>
            <a:endParaRPr lang="en-US" dirty="0">
              <a:latin typeface="Gravur-Condensed"/>
              <a:cs typeface="Gravur-Condensed"/>
            </a:endParaRPr>
          </a:p>
        </p:txBody>
      </p:sp>
      <p:sp>
        <p:nvSpPr>
          <p:cNvPr id="3" name="Content Placeholder 2"/>
          <p:cNvSpPr>
            <a:spLocks noGrp="1"/>
          </p:cNvSpPr>
          <p:nvPr>
            <p:ph idx="1"/>
          </p:nvPr>
        </p:nvSpPr>
        <p:spPr/>
        <p:txBody>
          <a:bodyPr>
            <a:normAutofit/>
          </a:bodyPr>
          <a:lstStyle/>
          <a:p>
            <a:r>
              <a:rPr lang="fr-CH" sz="2800" dirty="0" smtClean="0">
                <a:latin typeface="Gravur-Condensed"/>
                <a:cs typeface="Gravur-Condensed"/>
              </a:rPr>
              <a:t>Big </a:t>
            </a:r>
            <a:r>
              <a:rPr lang="fr-CH" sz="2800" dirty="0">
                <a:latin typeface="Gravur-Condensed"/>
                <a:cs typeface="Gravur-Condensed"/>
              </a:rPr>
              <a:t>thanks to </a:t>
            </a:r>
            <a:r>
              <a:rPr lang="fr-CH" sz="2800" dirty="0" smtClean="0">
                <a:latin typeface="Gravur-Condensed"/>
                <a:cs typeface="Gravur-Condensed"/>
              </a:rPr>
              <a:t>:</a:t>
            </a:r>
            <a:r>
              <a:rPr lang="nl-NL" sz="2000" dirty="0" smtClean="0">
                <a:latin typeface="Gravur-Condensed"/>
                <a:cs typeface="Gravur-Condensed"/>
              </a:rPr>
              <a:t>	</a:t>
            </a:r>
          </a:p>
          <a:p>
            <a:pPr lvl="1"/>
            <a:r>
              <a:rPr lang="nl-NL" sz="2000" dirty="0" smtClean="0">
                <a:latin typeface="Gravur-Condensed"/>
                <a:cs typeface="Gravur-Condensed"/>
              </a:rPr>
              <a:t>David </a:t>
            </a:r>
            <a:r>
              <a:rPr lang="nl-NL" sz="2000" dirty="0" err="1" smtClean="0">
                <a:latin typeface="Gravur-Condensed"/>
                <a:cs typeface="Gravur-Condensed"/>
              </a:rPr>
              <a:t>Freedman</a:t>
            </a:r>
            <a:endParaRPr lang="nl-NL" sz="2000" dirty="0" smtClean="0">
              <a:latin typeface="Gravur-Condensed"/>
              <a:cs typeface="Gravur-Condensed"/>
            </a:endParaRPr>
          </a:p>
          <a:p>
            <a:pPr lvl="1"/>
            <a:r>
              <a:rPr lang="nl-NL" sz="2000" dirty="0" smtClean="0">
                <a:latin typeface="Gravur-Condensed"/>
                <a:cs typeface="Gravur-Condensed"/>
              </a:rPr>
              <a:t>Brian </a:t>
            </a:r>
            <a:r>
              <a:rPr lang="nl-NL" sz="2000" dirty="0" err="1" smtClean="0">
                <a:latin typeface="Gravur-Condensed"/>
                <a:cs typeface="Gravur-Condensed"/>
              </a:rPr>
              <a:t>Foust</a:t>
            </a:r>
            <a:endParaRPr lang="nl-NL" sz="2000" dirty="0" smtClean="0">
              <a:latin typeface="Gravur-Condensed"/>
              <a:cs typeface="Gravur-Condensed"/>
            </a:endParaRPr>
          </a:p>
          <a:p>
            <a:pPr lvl="1"/>
            <a:r>
              <a:rPr lang="nl-NL" sz="2000" dirty="0" err="1" smtClean="0">
                <a:latin typeface="Gravur-Condensed"/>
                <a:cs typeface="Gravur-Condensed"/>
              </a:rPr>
              <a:t>Barry</a:t>
            </a:r>
            <a:r>
              <a:rPr lang="nl-NL" sz="2000" dirty="0" smtClean="0">
                <a:latin typeface="Gravur-Condensed"/>
                <a:cs typeface="Gravur-Condensed"/>
              </a:rPr>
              <a:t> </a:t>
            </a:r>
            <a:r>
              <a:rPr lang="nl-NL" sz="2000" dirty="0" err="1" smtClean="0">
                <a:latin typeface="Gravur-Condensed"/>
                <a:cs typeface="Gravur-Condensed"/>
              </a:rPr>
              <a:t>Greene</a:t>
            </a:r>
            <a:endParaRPr lang="nl-NL" sz="2000" dirty="0" smtClean="0">
              <a:latin typeface="Gravur-Condensed"/>
              <a:cs typeface="Gravur-Condensed"/>
            </a:endParaRPr>
          </a:p>
          <a:p>
            <a:pPr lvl="1"/>
            <a:r>
              <a:rPr lang="nl-NL" sz="2000" dirty="0" smtClean="0">
                <a:latin typeface="Gravur-Condensed"/>
                <a:cs typeface="Gravur-Condensed"/>
              </a:rPr>
              <a:t>Ben </a:t>
            </a:r>
            <a:r>
              <a:rPr lang="nl-NL" sz="2000" dirty="0" err="1" smtClean="0">
                <a:latin typeface="Gravur-Condensed"/>
                <a:cs typeface="Gravur-Condensed"/>
              </a:rPr>
              <a:t>Maddison</a:t>
            </a:r>
            <a:endParaRPr lang="nl-NL" sz="2000" dirty="0" smtClean="0">
              <a:latin typeface="Gravur-Condensed"/>
              <a:cs typeface="Gravur-Condensed"/>
            </a:endParaRPr>
          </a:p>
          <a:p>
            <a:pPr lvl="1"/>
            <a:r>
              <a:rPr lang="nl-NL" sz="2000" dirty="0" err="1" smtClean="0">
                <a:latin typeface="Gravur-Condensed"/>
                <a:cs typeface="Gravur-Condensed"/>
              </a:rPr>
              <a:t>Andrei</a:t>
            </a:r>
            <a:r>
              <a:rPr lang="nl-NL" sz="2000" dirty="0" smtClean="0">
                <a:latin typeface="Gravur-Condensed"/>
                <a:cs typeface="Gravur-Condensed"/>
              </a:rPr>
              <a:t> </a:t>
            </a:r>
            <a:r>
              <a:rPr lang="nl-NL" sz="2000" dirty="0" err="1" smtClean="0">
                <a:latin typeface="Gravur-Condensed"/>
                <a:cs typeface="Gravur-Condensed"/>
              </a:rPr>
              <a:t>Robachevsky</a:t>
            </a:r>
            <a:endParaRPr lang="nl-NL" sz="2000" dirty="0" smtClean="0">
              <a:latin typeface="Gravur-Condensed"/>
              <a:cs typeface="Gravur-Condensed"/>
            </a:endParaRPr>
          </a:p>
          <a:p>
            <a:pPr lvl="1"/>
            <a:r>
              <a:rPr lang="nl-NL" sz="2000" dirty="0" smtClean="0">
                <a:latin typeface="Gravur-Condensed"/>
                <a:cs typeface="Gravur-Condensed"/>
              </a:rPr>
              <a:t>Job Snijders</a:t>
            </a:r>
          </a:p>
          <a:p>
            <a:pPr lvl="1"/>
            <a:r>
              <a:rPr lang="fr-CH" sz="2000" dirty="0" smtClean="0">
                <a:latin typeface="Gravur-Condensed"/>
                <a:cs typeface="Gravur-Condensed"/>
              </a:rPr>
              <a:t>Will van Gulik</a:t>
            </a:r>
          </a:p>
          <a:p>
            <a:pPr lvl="1"/>
            <a:r>
              <a:rPr lang="fr-CH" sz="2000" dirty="0" smtClean="0">
                <a:latin typeface="Gravur-Condensed"/>
                <a:cs typeface="Gravur-Condensed"/>
              </a:rPr>
              <a:t>Jakob Heitz</a:t>
            </a:r>
          </a:p>
          <a:p>
            <a:pPr lvl="1"/>
            <a:r>
              <a:rPr lang="fr-CH" sz="2000" dirty="0" smtClean="0">
                <a:latin typeface="Gravur-Condensed"/>
                <a:cs typeface="Gravur-Condensed"/>
              </a:rPr>
              <a:t>Aris Lambrianidis</a:t>
            </a:r>
          </a:p>
          <a:p>
            <a:r>
              <a:rPr lang="fr-CH" sz="2400" dirty="0" smtClean="0">
                <a:latin typeface="Gravur-Condensed"/>
                <a:cs typeface="Gravur-Condensed"/>
              </a:rPr>
              <a:t>Questions ?</a:t>
            </a:r>
          </a:p>
        </p:txBody>
      </p:sp>
      <p:sp>
        <p:nvSpPr>
          <p:cNvPr id="4" name="Footer Placeholder 3"/>
          <p:cNvSpPr>
            <a:spLocks noGrp="1"/>
          </p:cNvSpPr>
          <p:nvPr>
            <p:ph type="ftr" sz="quarter" idx="11"/>
          </p:nvPr>
        </p:nvSpPr>
        <p:spPr>
          <a:xfrm>
            <a:off x="2869258" y="6356350"/>
            <a:ext cx="3414889" cy="365125"/>
          </a:xfrm>
        </p:spPr>
        <p:txBody>
          <a:bodyPr/>
          <a:lstStyle/>
          <a:p>
            <a:r>
              <a:rPr lang="en-US" dirty="0" smtClean="0">
                <a:latin typeface="Gravur-Condensed"/>
                <a:cs typeface="Gravur-Condensed"/>
              </a:rPr>
              <a:t>MANRS BCOP Update - Ripe 72 - BCOP Task force</a:t>
            </a:r>
            <a:endParaRPr lang="en-US" dirty="0">
              <a:latin typeface="Gravur-Condensed"/>
              <a:cs typeface="Gravur-Condensed"/>
            </a:endParaRPr>
          </a:p>
        </p:txBody>
      </p:sp>
    </p:spTree>
    <p:extLst>
      <p:ext uri="{BB962C8B-B14F-4D97-AF65-F5344CB8AC3E}">
        <p14:creationId xmlns:p14="http://schemas.microsoft.com/office/powerpoint/2010/main" val="8312149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112</TotalTime>
  <Words>783</Words>
  <Application>Microsoft Macintosh PowerPoint</Application>
  <PresentationFormat>On-screen Show (4:3)</PresentationFormat>
  <Paragraphs>80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 Black </vt:lpstr>
      <vt:lpstr>MANRS BCOP Update</vt:lpstr>
      <vt:lpstr>MANRS – Short Recap</vt:lpstr>
      <vt:lpstr>MANRS BCOP – Why?</vt:lpstr>
      <vt:lpstr>MANRS BCOP – What’s new ?</vt:lpstr>
      <vt:lpstr>MANRS BCOP – Sample topology</vt:lpstr>
      <vt:lpstr>MANRS BCOP – Challenges</vt:lpstr>
      <vt:lpstr>MANRS BCOP – Now what ?</vt:lpstr>
      <vt:lpstr>MANRS BCOP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MANRS BCOP Update</dc:title>
  <dc:creator>User Name</dc:creator>
  <cp:lastModifiedBy>User Name</cp:lastModifiedBy>
  <cp:revision>16</cp:revision>
  <dcterms:created xsi:type="dcterms:W3CDTF">2016-05-21T08:41:29Z</dcterms:created>
  <dcterms:modified xsi:type="dcterms:W3CDTF">2016-05-22T13:58:49Z</dcterms:modified>
</cp:coreProperties>
</file>